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38"/>
  </p:notesMasterIdLst>
  <p:sldIdLst>
    <p:sldId id="260" r:id="rId5"/>
    <p:sldId id="856" r:id="rId6"/>
    <p:sldId id="876" r:id="rId7"/>
    <p:sldId id="845" r:id="rId8"/>
    <p:sldId id="846" r:id="rId9"/>
    <p:sldId id="870" r:id="rId10"/>
    <p:sldId id="848" r:id="rId11"/>
    <p:sldId id="849" r:id="rId12"/>
    <p:sldId id="850" r:id="rId13"/>
    <p:sldId id="847" r:id="rId14"/>
    <p:sldId id="851" r:id="rId15"/>
    <p:sldId id="852" r:id="rId16"/>
    <p:sldId id="854" r:id="rId17"/>
    <p:sldId id="853" r:id="rId18"/>
    <p:sldId id="855" r:id="rId19"/>
    <p:sldId id="871" r:id="rId20"/>
    <p:sldId id="869" r:id="rId21"/>
    <p:sldId id="859" r:id="rId22"/>
    <p:sldId id="857" r:id="rId23"/>
    <p:sldId id="858" r:id="rId24"/>
    <p:sldId id="860" r:id="rId25"/>
    <p:sldId id="861" r:id="rId26"/>
    <p:sldId id="862" r:id="rId27"/>
    <p:sldId id="873" r:id="rId28"/>
    <p:sldId id="864" r:id="rId29"/>
    <p:sldId id="865" r:id="rId30"/>
    <p:sldId id="866" r:id="rId31"/>
    <p:sldId id="867" r:id="rId32"/>
    <p:sldId id="868" r:id="rId33"/>
    <p:sldId id="872" r:id="rId34"/>
    <p:sldId id="874" r:id="rId35"/>
    <p:sldId id="875" r:id="rId36"/>
    <p:sldId id="877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3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85CD7E-2543-6B46-93BB-72EDE7E0747D}" v="429" dt="2023-10-10T17:55:45.1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0" autoAdjust="0"/>
    <p:restoredTop sz="95253"/>
  </p:normalViewPr>
  <p:slideViewPr>
    <p:cSldViewPr snapToGrid="0" snapToObjects="1">
      <p:cViewPr varScale="1">
        <p:scale>
          <a:sx n="103" d="100"/>
          <a:sy n="103" d="100"/>
        </p:scale>
        <p:origin x="10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03" d="100"/>
          <a:sy n="103" d="100"/>
        </p:scale>
        <p:origin x="2899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avitski, Eli" userId="a3a18308-fd07-46f5-ab01-dd12d5100156" providerId="ADAL" clId="{FE85CD7E-2543-6B46-93BB-72EDE7E0747D}"/>
    <pc:docChg chg="undo custSel addSld modSld">
      <pc:chgData name="Stavitski, Eli" userId="a3a18308-fd07-46f5-ab01-dd12d5100156" providerId="ADAL" clId="{FE85CD7E-2543-6B46-93BB-72EDE7E0747D}" dt="2023-10-10T17:55:52.045" v="383" actId="1076"/>
      <pc:docMkLst>
        <pc:docMk/>
      </pc:docMkLst>
      <pc:sldChg chg="addSp modSp mod">
        <pc:chgData name="Stavitski, Eli" userId="a3a18308-fd07-46f5-ab01-dd12d5100156" providerId="ADAL" clId="{FE85CD7E-2543-6B46-93BB-72EDE7E0747D}" dt="2023-10-10T17:55:52.045" v="383" actId="1076"/>
        <pc:sldMkLst>
          <pc:docMk/>
          <pc:sldMk cId="1120528253" sldId="853"/>
        </pc:sldMkLst>
        <pc:spChg chg="mod">
          <ac:chgData name="Stavitski, Eli" userId="a3a18308-fd07-46f5-ab01-dd12d5100156" providerId="ADAL" clId="{FE85CD7E-2543-6B46-93BB-72EDE7E0747D}" dt="2023-10-10T17:54:31.962" v="378" actId="27636"/>
          <ac:spMkLst>
            <pc:docMk/>
            <pc:sldMk cId="1120528253" sldId="853"/>
            <ac:spMk id="3" creationId="{24FFD212-476A-0EE5-5C87-AB38AC2A7F0E}"/>
          </ac:spMkLst>
        </pc:spChg>
        <pc:picChg chg="add mod">
          <ac:chgData name="Stavitski, Eli" userId="a3a18308-fd07-46f5-ab01-dd12d5100156" providerId="ADAL" clId="{FE85CD7E-2543-6B46-93BB-72EDE7E0747D}" dt="2023-10-10T17:55:50.868" v="382" actId="1076"/>
          <ac:picMkLst>
            <pc:docMk/>
            <pc:sldMk cId="1120528253" sldId="853"/>
            <ac:picMk id="5" creationId="{EAC3DC5F-BF8D-DDF3-C66F-873C13C96291}"/>
          </ac:picMkLst>
        </pc:picChg>
        <pc:picChg chg="mod">
          <ac:chgData name="Stavitski, Eli" userId="a3a18308-fd07-46f5-ab01-dd12d5100156" providerId="ADAL" clId="{FE85CD7E-2543-6B46-93BB-72EDE7E0747D}" dt="2023-10-10T17:55:52.045" v="383" actId="1076"/>
          <ac:picMkLst>
            <pc:docMk/>
            <pc:sldMk cId="1120528253" sldId="853"/>
            <ac:picMk id="6" creationId="{2BEB74D4-DD65-9ACC-5670-C610147724F8}"/>
          </ac:picMkLst>
        </pc:picChg>
      </pc:sldChg>
      <pc:sldChg chg="modSp mod">
        <pc:chgData name="Stavitski, Eli" userId="a3a18308-fd07-46f5-ab01-dd12d5100156" providerId="ADAL" clId="{FE85CD7E-2543-6B46-93BB-72EDE7E0747D}" dt="2023-10-10T13:43:09.459" v="49" actId="5793"/>
        <pc:sldMkLst>
          <pc:docMk/>
          <pc:sldMk cId="3169766284" sldId="856"/>
        </pc:sldMkLst>
        <pc:spChg chg="mod">
          <ac:chgData name="Stavitski, Eli" userId="a3a18308-fd07-46f5-ab01-dd12d5100156" providerId="ADAL" clId="{FE85CD7E-2543-6B46-93BB-72EDE7E0747D}" dt="2023-10-10T13:43:09.459" v="49" actId="5793"/>
          <ac:spMkLst>
            <pc:docMk/>
            <pc:sldMk cId="3169766284" sldId="856"/>
            <ac:spMk id="3" creationId="{3C22BB39-0B25-7E97-8D2B-2820117C3FDA}"/>
          </ac:spMkLst>
        </pc:spChg>
      </pc:sldChg>
      <pc:sldChg chg="addSp modSp mod">
        <pc:chgData name="Stavitski, Eli" userId="a3a18308-fd07-46f5-ab01-dd12d5100156" providerId="ADAL" clId="{FE85CD7E-2543-6B46-93BB-72EDE7E0747D}" dt="2023-10-10T14:31:06.876" v="245" actId="1076"/>
        <pc:sldMkLst>
          <pc:docMk/>
          <pc:sldMk cId="3213070986" sldId="865"/>
        </pc:sldMkLst>
        <pc:spChg chg="mod">
          <ac:chgData name="Stavitski, Eli" userId="a3a18308-fd07-46f5-ab01-dd12d5100156" providerId="ADAL" clId="{FE85CD7E-2543-6B46-93BB-72EDE7E0747D}" dt="2023-10-10T14:30:36.308" v="230"/>
          <ac:spMkLst>
            <pc:docMk/>
            <pc:sldMk cId="3213070986" sldId="865"/>
            <ac:spMk id="3" creationId="{9A8BFA32-48C9-5FC6-12EC-DF822F5CDDBE}"/>
          </ac:spMkLst>
        </pc:spChg>
        <pc:spChg chg="add mod">
          <ac:chgData name="Stavitski, Eli" userId="a3a18308-fd07-46f5-ab01-dd12d5100156" providerId="ADAL" clId="{FE85CD7E-2543-6B46-93BB-72EDE7E0747D}" dt="2023-10-10T14:31:06.876" v="245" actId="1076"/>
          <ac:spMkLst>
            <pc:docMk/>
            <pc:sldMk cId="3213070986" sldId="865"/>
            <ac:spMk id="4" creationId="{3F1544DC-BD0D-C172-EF00-EFA5C4B6D64D}"/>
          </ac:spMkLst>
        </pc:spChg>
        <pc:picChg chg="add mod">
          <ac:chgData name="Stavitski, Eli" userId="a3a18308-fd07-46f5-ab01-dd12d5100156" providerId="ADAL" clId="{FE85CD7E-2543-6B46-93BB-72EDE7E0747D}" dt="2023-10-10T14:30:07.949" v="228" actId="14100"/>
          <ac:picMkLst>
            <pc:docMk/>
            <pc:sldMk cId="3213070986" sldId="865"/>
            <ac:picMk id="1026" creationId="{EDA3CC84-8A97-4EFF-1FBB-59EB3C730502}"/>
          </ac:picMkLst>
        </pc:picChg>
      </pc:sldChg>
      <pc:sldChg chg="modSp mod">
        <pc:chgData name="Stavitski, Eli" userId="a3a18308-fd07-46f5-ab01-dd12d5100156" providerId="ADAL" clId="{FE85CD7E-2543-6B46-93BB-72EDE7E0747D}" dt="2023-10-10T14:34:57.528" v="369" actId="20577"/>
        <pc:sldMkLst>
          <pc:docMk/>
          <pc:sldMk cId="2223934042" sldId="866"/>
        </pc:sldMkLst>
        <pc:spChg chg="mod">
          <ac:chgData name="Stavitski, Eli" userId="a3a18308-fd07-46f5-ab01-dd12d5100156" providerId="ADAL" clId="{FE85CD7E-2543-6B46-93BB-72EDE7E0747D}" dt="2023-10-10T14:34:57.528" v="369" actId="20577"/>
          <ac:spMkLst>
            <pc:docMk/>
            <pc:sldMk cId="2223934042" sldId="866"/>
            <ac:spMk id="3" creationId="{5BFE15B0-90DC-6F01-C645-CD95DF7B0DF2}"/>
          </ac:spMkLst>
        </pc:spChg>
        <pc:picChg chg="mod">
          <ac:chgData name="Stavitski, Eli" userId="a3a18308-fd07-46f5-ab01-dd12d5100156" providerId="ADAL" clId="{FE85CD7E-2543-6B46-93BB-72EDE7E0747D}" dt="2023-10-10T14:32:26.935" v="355" actId="1076"/>
          <ac:picMkLst>
            <pc:docMk/>
            <pc:sldMk cId="2223934042" sldId="866"/>
            <ac:picMk id="7" creationId="{14DACA2A-2810-9B24-0383-3F6054AA7733}"/>
          </ac:picMkLst>
        </pc:picChg>
      </pc:sldChg>
      <pc:sldChg chg="modSp mod">
        <pc:chgData name="Stavitski, Eli" userId="a3a18308-fd07-46f5-ab01-dd12d5100156" providerId="ADAL" clId="{FE85CD7E-2543-6B46-93BB-72EDE7E0747D}" dt="2023-10-10T14:28:44.828" v="212" actId="20577"/>
        <pc:sldMkLst>
          <pc:docMk/>
          <pc:sldMk cId="738973659" sldId="868"/>
        </pc:sldMkLst>
        <pc:spChg chg="mod">
          <ac:chgData name="Stavitski, Eli" userId="a3a18308-fd07-46f5-ab01-dd12d5100156" providerId="ADAL" clId="{FE85CD7E-2543-6B46-93BB-72EDE7E0747D}" dt="2023-10-10T14:28:44.828" v="212" actId="20577"/>
          <ac:spMkLst>
            <pc:docMk/>
            <pc:sldMk cId="738973659" sldId="868"/>
            <ac:spMk id="3" creationId="{596D55FD-E238-CF65-A76D-D907A544B2C1}"/>
          </ac:spMkLst>
        </pc:spChg>
      </pc:sldChg>
      <pc:sldChg chg="modSp mod">
        <pc:chgData name="Stavitski, Eli" userId="a3a18308-fd07-46f5-ab01-dd12d5100156" providerId="ADAL" clId="{FE85CD7E-2543-6B46-93BB-72EDE7E0747D}" dt="2023-10-10T17:53:24.675" v="372" actId="313"/>
        <pc:sldMkLst>
          <pc:docMk/>
          <pc:sldMk cId="1397081027" sldId="869"/>
        </pc:sldMkLst>
        <pc:spChg chg="mod">
          <ac:chgData name="Stavitski, Eli" userId="a3a18308-fd07-46f5-ab01-dd12d5100156" providerId="ADAL" clId="{FE85CD7E-2543-6B46-93BB-72EDE7E0747D}" dt="2023-10-10T17:53:24.675" v="372" actId="313"/>
          <ac:spMkLst>
            <pc:docMk/>
            <pc:sldMk cId="1397081027" sldId="869"/>
            <ac:spMk id="3" creationId="{D9FF0A26-762A-3ACA-2142-2748FD8568C8}"/>
          </ac:spMkLst>
        </pc:spChg>
      </pc:sldChg>
      <pc:sldChg chg="modSp mod">
        <pc:chgData name="Stavitski, Eli" userId="a3a18308-fd07-46f5-ab01-dd12d5100156" providerId="ADAL" clId="{FE85CD7E-2543-6B46-93BB-72EDE7E0747D}" dt="2023-10-10T14:28:52.653" v="224" actId="20577"/>
        <pc:sldMkLst>
          <pc:docMk/>
          <pc:sldMk cId="3777040876" sldId="875"/>
        </pc:sldMkLst>
        <pc:spChg chg="mod">
          <ac:chgData name="Stavitski, Eli" userId="a3a18308-fd07-46f5-ab01-dd12d5100156" providerId="ADAL" clId="{FE85CD7E-2543-6B46-93BB-72EDE7E0747D}" dt="2023-10-10T14:28:52.653" v="224" actId="20577"/>
          <ac:spMkLst>
            <pc:docMk/>
            <pc:sldMk cId="3777040876" sldId="875"/>
            <ac:spMk id="3" creationId="{61CF5150-D47B-85E4-2AFB-9A45BC1AF217}"/>
          </ac:spMkLst>
        </pc:spChg>
      </pc:sldChg>
      <pc:sldChg chg="modSp new mod">
        <pc:chgData name="Stavitski, Eli" userId="a3a18308-fd07-46f5-ab01-dd12d5100156" providerId="ADAL" clId="{FE85CD7E-2543-6B46-93BB-72EDE7E0747D}" dt="2023-10-10T13:42:46.867" v="48" actId="20577"/>
        <pc:sldMkLst>
          <pc:docMk/>
          <pc:sldMk cId="122276529" sldId="876"/>
        </pc:sldMkLst>
        <pc:spChg chg="mod">
          <ac:chgData name="Stavitski, Eli" userId="a3a18308-fd07-46f5-ab01-dd12d5100156" providerId="ADAL" clId="{FE85CD7E-2543-6B46-93BB-72EDE7E0747D}" dt="2023-10-10T13:42:11.538" v="14" actId="20577"/>
          <ac:spMkLst>
            <pc:docMk/>
            <pc:sldMk cId="122276529" sldId="876"/>
            <ac:spMk id="2" creationId="{CF2ABB4F-60FD-BAE0-4547-8FDF84C53B00}"/>
          </ac:spMkLst>
        </pc:spChg>
        <pc:spChg chg="mod">
          <ac:chgData name="Stavitski, Eli" userId="a3a18308-fd07-46f5-ab01-dd12d5100156" providerId="ADAL" clId="{FE85CD7E-2543-6B46-93BB-72EDE7E0747D}" dt="2023-10-10T13:42:46.867" v="48" actId="20577"/>
          <ac:spMkLst>
            <pc:docMk/>
            <pc:sldMk cId="122276529" sldId="876"/>
            <ac:spMk id="3" creationId="{4CC99137-49FA-3DA8-F383-E535033EA4C8}"/>
          </ac:spMkLst>
        </pc:spChg>
      </pc:sldChg>
      <pc:sldChg chg="add">
        <pc:chgData name="Stavitski, Eli" userId="a3a18308-fd07-46f5-ab01-dd12d5100156" providerId="ADAL" clId="{FE85CD7E-2543-6B46-93BB-72EDE7E0747D}" dt="2023-10-10T14:26:08.615" v="50"/>
        <pc:sldMkLst>
          <pc:docMk/>
          <pc:sldMk cId="3014397630" sldId="8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6F475-F7F5-6C41-B37C-656C49194CAF}" type="datetimeFigureOut">
              <a:rPr lang="en-US" smtClean="0"/>
              <a:t>10/10/23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839EF-EF2D-A244-8B03-02564FD38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280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Particles 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839EF-EF2D-A244-8B03-02564FD3872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9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839EF-EF2D-A244-8B03-02564FD3872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064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839EF-EF2D-A244-8B03-02564FD3872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09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839EF-EF2D-A244-8B03-02564FD3872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33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_Print-friend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FD422-CF21-5F4B-9F3C-D943F67A9B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3175" y="2541806"/>
            <a:ext cx="10334625" cy="1947460"/>
          </a:xfrm>
        </p:spPr>
        <p:txBody>
          <a:bodyPr anchor="t" anchorCtr="0"/>
          <a:lstStyle>
            <a:lvl1pPr algn="l">
              <a:defRPr sz="6000" b="1" i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A5F0DF-C789-3B48-88B2-EEF178B168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175" y="5773229"/>
            <a:ext cx="10334625" cy="74618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87851E-C1E1-6E46-8D1B-95D6C18885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3175" y="4501444"/>
            <a:ext cx="10334625" cy="125960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0654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 userDrawn="1">
          <p15:clr>
            <a:srgbClr val="FBAE40"/>
          </p15:clr>
        </p15:guide>
        <p15:guide id="8" pos="3840" userDrawn="1">
          <p15:clr>
            <a:srgbClr val="FBAE40"/>
          </p15:clr>
        </p15:guide>
        <p15:guide id="9" orient="horz" pos="3888" userDrawn="1">
          <p15:clr>
            <a:srgbClr val="FBAE40"/>
          </p15:clr>
        </p15:guide>
        <p15:guide id="10" pos="360" userDrawn="1">
          <p15:clr>
            <a:srgbClr val="FBAE40"/>
          </p15:clr>
        </p15:guide>
        <p15:guide id="11" pos="7320" userDrawn="1">
          <p15:clr>
            <a:srgbClr val="FBAE40"/>
          </p15:clr>
        </p15:guide>
        <p15:guide id="12" orient="horz" pos="398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0FA0D-AA3C-664A-87D2-78DEA605D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05DD7F-359B-0241-A0E1-CB41463949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898702-866B-9648-AA85-EEEF2E5B2CF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Footer line - Presenter - Talk title - Conference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660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7785AC-BC0C-8F4E-B552-D8A6AD40EE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59A820-91F6-F544-8B07-61605B067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6DA05-B9FB-4849-932B-5D37ADBD50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Footer line - Presenter - Talk title - Conference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097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3716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5384800" cy="3886200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384800" cy="3886200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86846-DDC8-4E5C-8B1F-C1B8193F97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5764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F96C7-1801-CD4F-9F28-C99CEA00A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65126"/>
            <a:ext cx="11049000" cy="673966"/>
          </a:xfrm>
        </p:spPr>
        <p:txBody>
          <a:bodyPr>
            <a:normAutofit/>
          </a:bodyPr>
          <a:lstStyle>
            <a:lvl1pPr>
              <a:defRPr sz="36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FB783-2389-2044-9FEC-A01C09265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11049000" cy="4862101"/>
          </a:xfrm>
        </p:spPr>
        <p:txBody>
          <a:bodyPr/>
          <a:lstStyle>
            <a:lvl1pPr marL="11113" indent="-11113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  <a:tabLst/>
              <a:defRPr sz="2400"/>
            </a:lvl1pPr>
            <a:lvl2pPr>
              <a:spcBef>
                <a:spcPts val="200"/>
              </a:spcBef>
              <a:spcAft>
                <a:spcPts val="200"/>
              </a:spcAft>
              <a:defRPr sz="2000"/>
            </a:lvl2pPr>
            <a:lvl3pPr>
              <a:spcBef>
                <a:spcPts val="200"/>
              </a:spcBef>
              <a:spcAft>
                <a:spcPts val="200"/>
              </a:spcAft>
              <a:defRPr sz="1800"/>
            </a:lvl3pPr>
            <a:lvl4pPr>
              <a:spcBef>
                <a:spcPts val="200"/>
              </a:spcBef>
              <a:spcAft>
                <a:spcPts val="200"/>
              </a:spcAft>
              <a:defRPr/>
            </a:lvl4pPr>
            <a:lvl5pPr>
              <a:spcBef>
                <a:spcPts val="200"/>
              </a:spcBef>
              <a:spcAft>
                <a:spcPts val="2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4568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er_Print-friend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7110BA2-9B68-CC4C-A636-3277ABFA5F1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3175" y="2541806"/>
            <a:ext cx="10334625" cy="1947460"/>
          </a:xfrm>
        </p:spPr>
        <p:txBody>
          <a:bodyPr anchor="t" anchorCtr="0"/>
          <a:lstStyle>
            <a:lvl1pPr algn="l">
              <a:defRPr sz="6000" b="1" i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FCBF15F-CA7F-7641-B9E3-4E9C3E92F4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3175" y="4501444"/>
            <a:ext cx="10334625" cy="125960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382C0D-5204-7045-A2AB-555908615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Optional Footer line - Presenter - Talk title - Conference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43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B965E-00C4-6F4C-8817-84A69C14D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926A3-B154-C14C-BFED-E141D3C8B7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15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40C922-34CF-D846-A402-06F51B189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8BE3CA-8DD6-284C-BBED-86CA6717B1D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Footer line - Presenter - Talk title - Conference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61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ACFC5-D97A-B448-B815-E68D1A973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BFB46D-01D9-1D44-ABED-AC6282C16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50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8F9F48-3F7F-A545-9387-0732A54B5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1500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0C0DC1-B7CB-B343-8B4E-8D57625AEA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2689F1-F4A7-6440-A9D9-1BF6E3E127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4B3BA31-3CEA-994C-B12D-F70C9C642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Optional Footer line - Presenter - Talk title - Conference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931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B70F5-09AC-CD48-85DB-1752A5E86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0CA32-A703-E640-88F5-E9708B377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Footer line - Presenter - Talk title - Conference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593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B171C8C-692C-FE40-9B0A-D41DF89355E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Footer line - Presenter - Talk title - Conference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252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84E83-FA30-AE49-A809-D1503D6A5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97B18-F1D3-C845-98E1-FCEEFD596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0677A6-B440-D244-B039-82AFE3A152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672A8-8843-674D-AB64-573500E94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Footer line - Presenter - Talk title - Conference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33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999BF-B963-A049-A11E-595313950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4A0F9-2FD7-DE46-AE52-AD7C0C073A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9413AE-9723-9D45-B482-FF92ED073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46217C-D15A-D246-8736-B84972EF0E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Footer line - Presenter - Talk title - Conference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919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7DAAA2-8718-2247-8539-9A0DC22C0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65125"/>
            <a:ext cx="11049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3056FE-C136-A54B-9DE3-EACD8E08FE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500" y="1825625"/>
            <a:ext cx="11049000" cy="4207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4ADA3F-441E-D240-804D-0EC6327EC5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09999" y="6309824"/>
            <a:ext cx="7453745" cy="2322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err="1"/>
              <a:t>Stavitski</a:t>
            </a:r>
            <a:r>
              <a:rPr lang="en-US" dirty="0"/>
              <a:t> – High resolution X-ray spectroscopy at NSLS II – NAM’28</a:t>
            </a:r>
            <a:endParaRPr lang="en-US" sz="105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8A15A-854F-D049-8A2C-6BAF2CFD5A9E}"/>
              </a:ext>
            </a:extLst>
          </p:cNvPr>
          <p:cNvSpPr txBox="1">
            <a:spLocks/>
          </p:cNvSpPr>
          <p:nvPr userDrawn="1"/>
        </p:nvSpPr>
        <p:spPr>
          <a:xfrm>
            <a:off x="11188014" y="6224489"/>
            <a:ext cx="432486" cy="365125"/>
          </a:xfrm>
          <a:prstGeom prst="rect">
            <a:avLst/>
          </a:prstGeom>
        </p:spPr>
        <p:txBody>
          <a:bodyPr lIns="0" tIns="0" rIns="45720" bIns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33A556B-7C63-244D-9B7C-B0EA8042B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521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7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 userDrawn="1">
          <p15:clr>
            <a:srgbClr val="F26B43"/>
          </p15:clr>
        </p15:guide>
        <p15:guide id="8" pos="3840" userDrawn="1">
          <p15:clr>
            <a:srgbClr val="F26B43"/>
          </p15:clr>
        </p15:guide>
        <p15:guide id="9" pos="360" userDrawn="1">
          <p15:clr>
            <a:srgbClr val="F26B43"/>
          </p15:clr>
        </p15:guide>
        <p15:guide id="10" orient="horz" pos="3888" userDrawn="1">
          <p15:clr>
            <a:srgbClr val="F26B43"/>
          </p15:clr>
        </p15:guide>
        <p15:guide id="11" pos="7320" userDrawn="1">
          <p15:clr>
            <a:srgbClr val="F26B43"/>
          </p15:clr>
        </p15:guide>
        <p15:guide id="12" orient="horz" pos="41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gbxafs.iit.edu/training/XAFS_sample_prep.pdf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99CCF-B6E4-F848-8AF7-A07BBCF6E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175" y="2541806"/>
            <a:ext cx="10871894" cy="996051"/>
          </a:xfrm>
        </p:spPr>
        <p:txBody>
          <a:bodyPr>
            <a:normAutofit/>
          </a:bodyPr>
          <a:lstStyle/>
          <a:p>
            <a:pPr algn="r"/>
            <a:r>
              <a:rPr lang="en-US" sz="3600" dirty="0"/>
              <a:t>Sample preparation and sample environments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CC9913-1CFD-E849-8BC3-3DEFEC5294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175" y="6115792"/>
            <a:ext cx="10334625" cy="403622"/>
          </a:xfrm>
        </p:spPr>
        <p:txBody>
          <a:bodyPr>
            <a:noAutofit/>
          </a:bodyPr>
          <a:lstStyle/>
          <a:p>
            <a:pPr algn="l" fontAlgn="base"/>
            <a:r>
              <a:rPr lang="en-US" sz="1600" dirty="0"/>
              <a:t>Fundamentals of XAS Data Analysis: A Hands-on Tutorial, BNL , October 10–12, 2023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622B2E-4C7F-5E4F-B80E-F0D418C0DF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98172" y="4025739"/>
            <a:ext cx="10129401" cy="1259607"/>
          </a:xfrm>
        </p:spPr>
        <p:txBody>
          <a:bodyPr/>
          <a:lstStyle/>
          <a:p>
            <a:pPr algn="r"/>
            <a:r>
              <a:rPr lang="en-US" dirty="0"/>
              <a:t>Eli </a:t>
            </a:r>
            <a:r>
              <a:rPr lang="en-US" dirty="0" err="1"/>
              <a:t>Stavitski</a:t>
            </a:r>
            <a:r>
              <a:rPr lang="en-US" dirty="0"/>
              <a:t>, ISS Lead beamline scientist </a:t>
            </a:r>
          </a:p>
        </p:txBody>
      </p:sp>
    </p:spTree>
    <p:extLst>
      <p:ext uri="{BB962C8B-B14F-4D97-AF65-F5344CB8AC3E}">
        <p14:creationId xmlns:p14="http://schemas.microsoft.com/office/powerpoint/2010/main" val="4911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C5AF7-872B-C67F-1525-7B923DE68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preparation for transmission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4EFA71-1562-CBDC-B3F2-AE00BF09B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Finding right amount of sample with Hephaestus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35E03EE-E23C-0590-4F58-E3E2637D2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369" y="2041573"/>
            <a:ext cx="5650557" cy="399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53C8144-3BA4-06DA-902C-A0889F7231E9}"/>
              </a:ext>
            </a:extLst>
          </p:cNvPr>
          <p:cNvCxnSpPr>
            <a:cxnSpLocks/>
          </p:cNvCxnSpPr>
          <p:nvPr/>
        </p:nvCxnSpPr>
        <p:spPr>
          <a:xfrm flipH="1">
            <a:off x="7466316" y="1827742"/>
            <a:ext cx="1538787" cy="796046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7075DDE-53D8-B96F-DFAF-308E3B62ADB6}"/>
              </a:ext>
            </a:extLst>
          </p:cNvPr>
          <p:cNvSpPr txBox="1"/>
          <p:nvPr/>
        </p:nvSpPr>
        <p:spPr>
          <a:xfrm>
            <a:off x="9005103" y="1458410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Chemical formula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3F02498-FEE8-1DB9-8510-B3E6DA10862B}"/>
              </a:ext>
            </a:extLst>
          </p:cNvPr>
          <p:cNvCxnSpPr>
            <a:cxnSpLocks/>
          </p:cNvCxnSpPr>
          <p:nvPr/>
        </p:nvCxnSpPr>
        <p:spPr>
          <a:xfrm flipH="1">
            <a:off x="7611139" y="2484775"/>
            <a:ext cx="1932269" cy="3528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7F3EB1B-ACB7-01E1-1EA6-65825BEB7DB4}"/>
              </a:ext>
            </a:extLst>
          </p:cNvPr>
          <p:cNvSpPr txBox="1"/>
          <p:nvPr/>
        </p:nvSpPr>
        <p:spPr>
          <a:xfrm>
            <a:off x="9591939" y="2300109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Density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69C55C2-C25E-0088-B335-934CFFB40749}"/>
              </a:ext>
            </a:extLst>
          </p:cNvPr>
          <p:cNvCxnSpPr>
            <a:cxnSpLocks/>
          </p:cNvCxnSpPr>
          <p:nvPr/>
        </p:nvCxnSpPr>
        <p:spPr>
          <a:xfrm>
            <a:off x="2835797" y="2986268"/>
            <a:ext cx="1866099" cy="7390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3C008A9-6A02-F6EF-913F-4248EB0E8F7C}"/>
              </a:ext>
            </a:extLst>
          </p:cNvPr>
          <p:cNvSpPr txBox="1"/>
          <p:nvPr/>
        </p:nvSpPr>
        <p:spPr>
          <a:xfrm>
            <a:off x="1169598" y="2581358"/>
            <a:ext cx="1666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List of typical materials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91B72CA-2712-4733-8BEC-A7CD64BB431B}"/>
              </a:ext>
            </a:extLst>
          </p:cNvPr>
          <p:cNvCxnSpPr>
            <a:cxnSpLocks/>
          </p:cNvCxnSpPr>
          <p:nvPr/>
        </p:nvCxnSpPr>
        <p:spPr>
          <a:xfrm flipH="1">
            <a:off x="7354764" y="4375230"/>
            <a:ext cx="2064314" cy="236406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2ED1674-2B4E-5C83-4BCB-7A0B1F58255C}"/>
              </a:ext>
            </a:extLst>
          </p:cNvPr>
          <p:cNvSpPr txBox="1"/>
          <p:nvPr/>
        </p:nvSpPr>
        <p:spPr>
          <a:xfrm>
            <a:off x="9565681" y="4179855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Absorption length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061D696-2CF9-352D-8BE4-64A66CA30BA9}"/>
              </a:ext>
            </a:extLst>
          </p:cNvPr>
          <p:cNvCxnSpPr>
            <a:cxnSpLocks/>
          </p:cNvCxnSpPr>
          <p:nvPr/>
        </p:nvCxnSpPr>
        <p:spPr>
          <a:xfrm flipH="1" flipV="1">
            <a:off x="6875362" y="5081033"/>
            <a:ext cx="2888364" cy="765732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FA6B2C0-5846-1E28-BC1B-C802A77F0973}"/>
              </a:ext>
            </a:extLst>
          </p:cNvPr>
          <p:cNvSpPr txBox="1"/>
          <p:nvPr/>
        </p:nvSpPr>
        <p:spPr>
          <a:xfrm>
            <a:off x="9752909" y="5714995"/>
            <a:ext cx="1590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Amount of material/cm</a:t>
            </a:r>
            <a:r>
              <a:rPr lang="en-US" baseline="30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 for the edge jump of 1</a:t>
            </a:r>
            <a:endParaRPr lang="en-US" baseline="30000" dirty="0">
              <a:solidFill>
                <a:srgbClr val="0070C0"/>
              </a:solidFill>
            </a:endParaRP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EAB6392-E906-AA1E-95EE-48D1C60898B7}"/>
              </a:ext>
            </a:extLst>
          </p:cNvPr>
          <p:cNvCxnSpPr>
            <a:cxnSpLocks/>
          </p:cNvCxnSpPr>
          <p:nvPr/>
        </p:nvCxnSpPr>
        <p:spPr>
          <a:xfrm flipH="1" flipV="1">
            <a:off x="7562608" y="3031980"/>
            <a:ext cx="2003073" cy="12365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7511F49D-9D08-E1CD-3096-AC3848BFF4A4}"/>
              </a:ext>
            </a:extLst>
          </p:cNvPr>
          <p:cNvSpPr txBox="1"/>
          <p:nvPr/>
        </p:nvSpPr>
        <p:spPr>
          <a:xfrm>
            <a:off x="9591939" y="3007305"/>
            <a:ext cx="17512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Energy (100 eV above the edge energy)</a:t>
            </a:r>
          </a:p>
        </p:txBody>
      </p:sp>
    </p:spTree>
    <p:extLst>
      <p:ext uri="{BB962C8B-B14F-4D97-AF65-F5344CB8AC3E}">
        <p14:creationId xmlns:p14="http://schemas.microsoft.com/office/powerpoint/2010/main" val="923121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11A29-EC7F-6C35-A42F-052290E94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pellets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49889-7A57-C81E-E0FC-B6D0A371E0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800"/>
              </a:spcAft>
            </a:pPr>
            <a:r>
              <a:rPr lang="en-US" dirty="0"/>
              <a:t>Most reliable ex situ sample preparation method is making pellets made using a hydraulic (or hand) press (similar to IR pellets)</a:t>
            </a:r>
          </a:p>
          <a:p>
            <a:pPr>
              <a:spcAft>
                <a:spcPts val="800"/>
              </a:spcAft>
            </a:pPr>
            <a:r>
              <a:rPr lang="en-US" sz="2000" dirty="0"/>
              <a:t>Inert binder/dilutant may be added to maintain correct concentration </a:t>
            </a:r>
          </a:p>
          <a:p>
            <a:pPr marL="0" indent="0"/>
            <a:r>
              <a:rPr lang="en-US" sz="2000" dirty="0">
                <a:solidFill>
                  <a:srgbClr val="C00000"/>
                </a:solidFill>
              </a:rPr>
              <a:t>Rule-of-thumb 1</a:t>
            </a:r>
            <a:r>
              <a:rPr lang="en-US" sz="2000" dirty="0"/>
              <a:t> Total amount of </a:t>
            </a:r>
            <a:r>
              <a:rPr lang="en-US" sz="2000" dirty="0" err="1"/>
              <a:t>sample+binder</a:t>
            </a:r>
            <a:r>
              <a:rPr lang="en-US" sz="2000" dirty="0"/>
              <a:t> &gt;100 mg (for ease of handling)</a:t>
            </a:r>
          </a:p>
          <a:p>
            <a:pPr marL="0" indent="0"/>
            <a:r>
              <a:rPr lang="en-US" sz="2000" dirty="0">
                <a:solidFill>
                  <a:srgbClr val="C00000"/>
                </a:solidFill>
              </a:rPr>
              <a:t>Rule of thumb 2  </a:t>
            </a:r>
            <a:r>
              <a:rPr lang="en-US" sz="2000" dirty="0"/>
              <a:t>Grind as long as you can… and then some</a:t>
            </a:r>
          </a:p>
          <a:p>
            <a:pPr marL="0" indent="0"/>
            <a:r>
              <a:rPr lang="en-US" sz="2000" dirty="0">
                <a:solidFill>
                  <a:srgbClr val="C00000"/>
                </a:solidFill>
              </a:rPr>
              <a:t>Rule of thumb 3  </a:t>
            </a:r>
            <a:r>
              <a:rPr lang="en-US" sz="2000" dirty="0" err="1"/>
              <a:t>Sample+binder</a:t>
            </a:r>
            <a:r>
              <a:rPr lang="en-US" sz="2000" dirty="0"/>
              <a:t> mixture color shall be uniform</a:t>
            </a:r>
          </a:p>
          <a:p>
            <a:pPr marL="0" indent="0"/>
            <a:endParaRPr lang="en-US" dirty="0"/>
          </a:p>
          <a:p>
            <a:r>
              <a:rPr lang="en-US" dirty="0"/>
              <a:t>Note on binders</a:t>
            </a:r>
          </a:p>
          <a:p>
            <a:r>
              <a:rPr lang="en-US" sz="2000" dirty="0"/>
              <a:t>BN, cellulose, zeolite, polyethylene glycol (Inert is a relative term: BN catalyzed methane oxidation, zeolites are catalysts, PEG  polymerizes under pressure…)</a:t>
            </a:r>
          </a:p>
        </p:txBody>
      </p:sp>
    </p:spTree>
    <p:extLst>
      <p:ext uri="{BB962C8B-B14F-4D97-AF65-F5344CB8AC3E}">
        <p14:creationId xmlns:p14="http://schemas.microsoft.com/office/powerpoint/2010/main" val="2718409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11A29-EC7F-6C35-A42F-052290E94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pellets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49889-7A57-C81E-E0FC-B6D0A371E0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800"/>
              </a:spcAft>
            </a:pPr>
            <a:r>
              <a:rPr lang="en-US" sz="2000" dirty="0"/>
              <a:t>Equipment</a:t>
            </a:r>
          </a:p>
        </p:txBody>
      </p:sp>
      <p:pic>
        <p:nvPicPr>
          <p:cNvPr id="7" name="Picture 6" descr="A pair of yellow plastic objects&#10;&#10;Description automatically generated">
            <a:extLst>
              <a:ext uri="{FF2B5EF4-FFF2-40B4-BE49-F238E27FC236}">
                <a16:creationId xmlns:a16="http://schemas.microsoft.com/office/drawing/2014/main" id="{4CC1361C-7FB5-8214-A24F-5D8F0CDE8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0484" y="4067414"/>
            <a:ext cx="4937579" cy="26207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265ADB-80F1-67D3-F594-EB19BFFE3A30}"/>
              </a:ext>
            </a:extLst>
          </p:cNvPr>
          <p:cNvSpPr txBox="1"/>
          <p:nvPr/>
        </p:nvSpPr>
        <p:spPr>
          <a:xfrm>
            <a:off x="6499632" y="4515572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Nice pellet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000D64-13E1-0397-E33A-DDA4DE2370A7}"/>
              </a:ext>
            </a:extLst>
          </p:cNvPr>
          <p:cNvSpPr txBox="1"/>
          <p:nvPr/>
        </p:nvSpPr>
        <p:spPr>
          <a:xfrm>
            <a:off x="4834116" y="4515572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Ugly pellet</a:t>
            </a:r>
          </a:p>
        </p:txBody>
      </p:sp>
      <p:pic>
        <p:nvPicPr>
          <p:cNvPr id="12" name="Picture 11" descr="A close up of a cylinder&#10;&#10;Description automatically generated">
            <a:extLst>
              <a:ext uri="{FF2B5EF4-FFF2-40B4-BE49-F238E27FC236}">
                <a16:creationId xmlns:a16="http://schemas.microsoft.com/office/drawing/2014/main" id="{C6607799-06F4-9B64-33A7-5C786A069F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4267" y="963592"/>
            <a:ext cx="2286431" cy="2297216"/>
          </a:xfrm>
          <a:prstGeom prst="rect">
            <a:avLst/>
          </a:prstGeom>
        </p:spPr>
      </p:pic>
      <p:pic>
        <p:nvPicPr>
          <p:cNvPr id="14" name="Picture 13" descr="A machine with a gauge and a glass cover&#10;&#10;Description automatically generated">
            <a:extLst>
              <a:ext uri="{FF2B5EF4-FFF2-40B4-BE49-F238E27FC236}">
                <a16:creationId xmlns:a16="http://schemas.microsoft.com/office/drawing/2014/main" id="{642F472B-C8E6-2C1B-EBC0-CFCA4F72A8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21" y="1817586"/>
            <a:ext cx="2272697" cy="40375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EB3D33-1BD7-3AC6-284C-27AE76D205BF}"/>
              </a:ext>
            </a:extLst>
          </p:cNvPr>
          <p:cNvSpPr txBox="1"/>
          <p:nvPr/>
        </p:nvSpPr>
        <p:spPr>
          <a:xfrm>
            <a:off x="7130574" y="432935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Mind binder absorption</a:t>
            </a:r>
          </a:p>
        </p:txBody>
      </p:sp>
      <p:pic>
        <p:nvPicPr>
          <p:cNvPr id="17" name="Picture 16" descr="A graph of energy and energy&#10;&#10;Description automatically generated">
            <a:extLst>
              <a:ext uri="{FF2B5EF4-FFF2-40B4-BE49-F238E27FC236}">
                <a16:creationId xmlns:a16="http://schemas.microsoft.com/office/drawing/2014/main" id="{E6646418-DB8B-04D9-78BC-E89B28F69A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1956" y="870075"/>
            <a:ext cx="5382071" cy="317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58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E1707-2550-0892-F9BD-B23173C23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sample prep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FD212-476A-0EE5-5C87-AB38AC2A7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10"/>
            <a:ext cx="7777843" cy="469669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Capillaries</a:t>
            </a:r>
          </a:p>
          <a:p>
            <a:pPr marL="0" indent="0"/>
            <a:r>
              <a:rPr lang="en-US" sz="2000" dirty="0"/>
              <a:t>Typical materials – borosilicate glass, quartz, Kapton</a:t>
            </a:r>
          </a:p>
          <a:p>
            <a:pPr marL="0" indent="0"/>
            <a:endParaRPr lang="en-US" sz="2000" dirty="0"/>
          </a:p>
          <a:p>
            <a:pPr marL="0" indent="0"/>
            <a:r>
              <a:rPr lang="en-US" sz="2000" dirty="0"/>
              <a:t>Mind the wall thickness: attenuation can be strong</a:t>
            </a:r>
          </a:p>
          <a:p>
            <a:pPr marL="0" indent="0"/>
            <a:r>
              <a:rPr lang="en-US" sz="2000" dirty="0"/>
              <a:t>Even though </a:t>
            </a:r>
            <a:r>
              <a:rPr lang="en-US" sz="2000" i="1" dirty="0"/>
              <a:t>in situ </a:t>
            </a:r>
            <a:r>
              <a:rPr lang="en-US" sz="2000" dirty="0"/>
              <a:t>comes later:</a:t>
            </a:r>
          </a:p>
          <a:p>
            <a:pPr marL="0" indent="0"/>
            <a:r>
              <a:rPr lang="en-US" sz="2000" dirty="0"/>
              <a:t>If heating is involved: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Glass – up to 600 ºC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Quartz – up to ~ 1300 ºC (becomes brittle)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Kapton – up to 300 ºC</a:t>
            </a:r>
          </a:p>
          <a:p>
            <a:pPr marL="0" indent="0"/>
            <a:endParaRPr lang="en-US" sz="20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F32E04F-43B9-1092-49E2-118AF02403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23"/>
          <a:stretch/>
        </p:blipFill>
        <p:spPr>
          <a:xfrm>
            <a:off x="6815363" y="206829"/>
            <a:ext cx="5278665" cy="302919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6FA86C4-E9A9-9E31-B848-19405EDD11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81"/>
          <a:stretch/>
        </p:blipFill>
        <p:spPr>
          <a:xfrm>
            <a:off x="6959627" y="3109739"/>
            <a:ext cx="5232373" cy="3057957"/>
          </a:xfrm>
          <a:prstGeom prst="rect">
            <a:avLst/>
          </a:prstGeom>
        </p:spPr>
      </p:pic>
      <p:pic>
        <p:nvPicPr>
          <p:cNvPr id="21" name="Picture 20" descr="A glass with a white cap&#10;&#10;Description automatically generated">
            <a:extLst>
              <a:ext uri="{FF2B5EF4-FFF2-40B4-BE49-F238E27FC236}">
                <a16:creationId xmlns:a16="http://schemas.microsoft.com/office/drawing/2014/main" id="{425DFA30-1846-2079-89DB-2A2BEAE71B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827" y="3109739"/>
            <a:ext cx="1193800" cy="2451100"/>
          </a:xfrm>
          <a:prstGeom prst="rect">
            <a:avLst/>
          </a:prstGeom>
        </p:spPr>
      </p:pic>
      <p:pic>
        <p:nvPicPr>
          <p:cNvPr id="23" name="Picture 22" descr="A pair of brown tubes on a grey surface&#10;&#10;Description automatically generated">
            <a:extLst>
              <a:ext uri="{FF2B5EF4-FFF2-40B4-BE49-F238E27FC236}">
                <a16:creationId xmlns:a16="http://schemas.microsoft.com/office/drawing/2014/main" id="{F079195A-15F7-021E-3193-0384C40CF9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3746" y="4612549"/>
            <a:ext cx="2064019" cy="1386469"/>
          </a:xfrm>
          <a:prstGeom prst="rect">
            <a:avLst/>
          </a:prstGeom>
        </p:spPr>
      </p:pic>
      <p:pic>
        <p:nvPicPr>
          <p:cNvPr id="25" name="Picture 24" descr="A clear plastic container with a lid&#10;&#10;Description automatically generated">
            <a:extLst>
              <a:ext uri="{FF2B5EF4-FFF2-40B4-BE49-F238E27FC236}">
                <a16:creationId xmlns:a16="http://schemas.microsoft.com/office/drawing/2014/main" id="{AC9295AF-FC51-71C0-EA42-7C30764DA3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5399" y="4195358"/>
            <a:ext cx="2142794" cy="195761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CA2D47E-50DD-7745-247E-367604CB1FC7}"/>
              </a:ext>
            </a:extLst>
          </p:cNvPr>
          <p:cNvSpPr txBox="1"/>
          <p:nvPr/>
        </p:nvSpPr>
        <p:spPr>
          <a:xfrm>
            <a:off x="5943600" y="6123542"/>
            <a:ext cx="4027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Capillaries can be sealed with epoxy, </a:t>
            </a:r>
            <a:br>
              <a:rPr lang="en-US" dirty="0"/>
            </a:br>
            <a:r>
              <a:rPr lang="en-US" dirty="0"/>
              <a:t>quartz wool or wax</a:t>
            </a:r>
          </a:p>
        </p:txBody>
      </p:sp>
    </p:spTree>
    <p:extLst>
      <p:ext uri="{BB962C8B-B14F-4D97-AF65-F5344CB8AC3E}">
        <p14:creationId xmlns:p14="http://schemas.microsoft.com/office/powerpoint/2010/main" val="2445945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E1707-2550-0892-F9BD-B23173C23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powder sample prep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FD212-476A-0EE5-5C87-AB38AC2A7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7777843" cy="1993831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Fill the wells in the sample holder with powder</a:t>
            </a:r>
          </a:p>
          <a:p>
            <a:pPr marL="0" indent="0"/>
            <a:endParaRPr lang="en-US" dirty="0"/>
          </a:p>
          <a:p>
            <a:pPr marL="0" indent="0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Sample on adhesive tape</a:t>
            </a:r>
          </a:p>
          <a:p>
            <a:pPr marL="0" indent="0"/>
            <a:r>
              <a:rPr lang="en-US" sz="2000" dirty="0"/>
              <a:t>My personal opinion: </a:t>
            </a:r>
            <a:r>
              <a:rPr lang="en-US" sz="2000" dirty="0">
                <a:solidFill>
                  <a:srgbClr val="C00000"/>
                </a:solidFill>
              </a:rPr>
              <a:t>It shall not be done</a:t>
            </a:r>
          </a:p>
        </p:txBody>
      </p:sp>
      <p:pic>
        <p:nvPicPr>
          <p:cNvPr id="6" name="Picture 5" descr="A person holding lightning bolt&#10;&#10;Description automatically generated">
            <a:extLst>
              <a:ext uri="{FF2B5EF4-FFF2-40B4-BE49-F238E27FC236}">
                <a16:creationId xmlns:a16="http://schemas.microsoft.com/office/drawing/2014/main" id="{2BEB74D4-DD65-9ACC-5670-C61014772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7209" y="3297081"/>
            <a:ext cx="2313615" cy="35160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5B28FA0-C9D7-34A6-E829-A11F5D231031}"/>
              </a:ext>
            </a:extLst>
          </p:cNvPr>
          <p:cNvSpPr txBox="1"/>
          <p:nvPr/>
        </p:nvSpPr>
        <p:spPr>
          <a:xfrm>
            <a:off x="571500" y="3429000"/>
            <a:ext cx="794497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If you have </a:t>
            </a:r>
            <a:r>
              <a:rPr lang="en-US" sz="2400" dirty="0">
                <a:solidFill>
                  <a:srgbClr val="C00000"/>
                </a:solidFill>
              </a:rPr>
              <a:t>absolutely</a:t>
            </a:r>
            <a:r>
              <a:rPr lang="en-US" sz="2400" dirty="0"/>
              <a:t> no choice, the powder shall be ground and spread as thin as possible, and the tape folded</a:t>
            </a:r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Always take the spectrum of the tape – you might be surprised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Mind the absorption of the tape - may be critical at lower side of the spectra</a:t>
            </a:r>
          </a:p>
        </p:txBody>
      </p:sp>
      <p:pic>
        <p:nvPicPr>
          <p:cNvPr id="5" name="Picture 4" descr="A green circular object with wires&#10;&#10;Description automatically generated">
            <a:extLst>
              <a:ext uri="{FF2B5EF4-FFF2-40B4-BE49-F238E27FC236}">
                <a16:creationId xmlns:a16="http://schemas.microsoft.com/office/drawing/2014/main" id="{EAC3DC5F-BF8D-DDF3-C66F-873C13C962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0863" y="177374"/>
            <a:ext cx="3523963" cy="298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C805E-CDF2-F3D1-3432-94F39B63B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measure in fluorescence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54382-86F3-7092-45E2-D0CEEE428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Sample has low loading yielding edge jump of 0.1 or less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Sample is supported on opaque substrate (thin film on Si wafer)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It is undesirable or impossible to manipulate the sample (art object, meteorite etc.).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Low energy edges cannot be measured in transmission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A good fluorescence sample: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Homogenous – while effects of leakage and non-uniformity are not as severe as in transmission, it is still desirable.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751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2FFC7F2-43AD-D94F-4DF9-85790A20F286}"/>
              </a:ext>
            </a:extLst>
          </p:cNvPr>
          <p:cNvGrpSpPr/>
          <p:nvPr/>
        </p:nvGrpSpPr>
        <p:grpSpPr>
          <a:xfrm rot="10800000">
            <a:off x="5669176" y="5128948"/>
            <a:ext cx="547095" cy="274960"/>
            <a:chOff x="7386918" y="3920522"/>
            <a:chExt cx="1022452" cy="741692"/>
          </a:xfrm>
          <a:solidFill>
            <a:srgbClr val="00B050"/>
          </a:solidFill>
        </p:grpSpPr>
        <p:sp>
          <p:nvSpPr>
            <p:cNvPr id="40" name="Chord 39">
              <a:extLst>
                <a:ext uri="{FF2B5EF4-FFF2-40B4-BE49-F238E27FC236}">
                  <a16:creationId xmlns:a16="http://schemas.microsoft.com/office/drawing/2014/main" id="{BA149236-19A6-DCDA-13D1-0138B14D4940}"/>
                </a:ext>
              </a:extLst>
            </p:cNvPr>
            <p:cNvSpPr/>
            <p:nvPr/>
          </p:nvSpPr>
          <p:spPr>
            <a:xfrm>
              <a:off x="7386918" y="3920522"/>
              <a:ext cx="744070" cy="741692"/>
            </a:xfrm>
            <a:prstGeom prst="chord">
              <a:avLst>
                <a:gd name="adj1" fmla="val 5707359"/>
                <a:gd name="adj2" fmla="val 159026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FD27AA9-FF38-5439-A81B-EA625EF062EB}"/>
                </a:ext>
              </a:extLst>
            </p:cNvPr>
            <p:cNvSpPr/>
            <p:nvPr/>
          </p:nvSpPr>
          <p:spPr>
            <a:xfrm>
              <a:off x="7705641" y="3920522"/>
              <a:ext cx="703729" cy="7416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D150986-F9CE-F1E4-8C0C-B573957CE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Self-absorption in fluorescence measurement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B32CA-1CA8-F6E4-886D-7595DB86B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Spectral distortion (reduced white line and EXAFS wiggles) is the result of changing penetration depth of X-ray beam when scanning through the edge</a:t>
            </a:r>
          </a:p>
        </p:txBody>
      </p:sp>
      <p:pic>
        <p:nvPicPr>
          <p:cNvPr id="5" name="Picture 4" descr="A graph of energy&#10;&#10;Description automatically generated">
            <a:extLst>
              <a:ext uri="{FF2B5EF4-FFF2-40B4-BE49-F238E27FC236}">
                <a16:creationId xmlns:a16="http://schemas.microsoft.com/office/drawing/2014/main" id="{BC7BE384-8DFC-6160-3852-A3A4DA8C0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489" y="3046855"/>
            <a:ext cx="3785094" cy="3312789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781BD48-2B09-5085-C442-2DAB16FA80E4}"/>
              </a:ext>
            </a:extLst>
          </p:cNvPr>
          <p:cNvCxnSpPr>
            <a:cxnSpLocks/>
          </p:cNvCxnSpPr>
          <p:nvPr/>
        </p:nvCxnSpPr>
        <p:spPr>
          <a:xfrm>
            <a:off x="1311797" y="2850776"/>
            <a:ext cx="0" cy="2139492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68D911F-6A2B-0316-8B20-ACBC8A0A47A5}"/>
              </a:ext>
            </a:extLst>
          </p:cNvPr>
          <p:cNvSpPr txBox="1"/>
          <p:nvPr/>
        </p:nvSpPr>
        <p:spPr>
          <a:xfrm>
            <a:off x="571500" y="2246183"/>
            <a:ext cx="1019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No </a:t>
            </a:r>
          </a:p>
          <a:p>
            <a:pPr algn="ctr"/>
            <a:r>
              <a:rPr lang="en-US" sz="1400" dirty="0">
                <a:solidFill>
                  <a:srgbClr val="FF0000"/>
                </a:solidFill>
              </a:rPr>
              <a:t>absorption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BA0CC2-B8F6-B616-8216-EF9842EA13AA}"/>
              </a:ext>
            </a:extLst>
          </p:cNvPr>
          <p:cNvSpPr txBox="1"/>
          <p:nvPr/>
        </p:nvSpPr>
        <p:spPr>
          <a:xfrm>
            <a:off x="1564205" y="2246183"/>
            <a:ext cx="1019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00B0F0"/>
                </a:solidFill>
              </a:rPr>
              <a:t>Strong </a:t>
            </a:r>
          </a:p>
          <a:p>
            <a:pPr algn="ctr"/>
            <a:r>
              <a:rPr lang="en-US" sz="1400" dirty="0">
                <a:solidFill>
                  <a:srgbClr val="00B0F0"/>
                </a:solidFill>
              </a:rPr>
              <a:t>absorption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2D3422-B516-6A24-834D-55C651BB2CA9}"/>
              </a:ext>
            </a:extLst>
          </p:cNvPr>
          <p:cNvSpPr txBox="1"/>
          <p:nvPr/>
        </p:nvSpPr>
        <p:spPr>
          <a:xfrm>
            <a:off x="2584036" y="2246183"/>
            <a:ext cx="1019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00B050"/>
                </a:solidFill>
              </a:rPr>
              <a:t>Varying </a:t>
            </a:r>
          </a:p>
          <a:p>
            <a:pPr algn="ctr"/>
            <a:r>
              <a:rPr lang="en-US" sz="1400" dirty="0">
                <a:solidFill>
                  <a:srgbClr val="00B050"/>
                </a:solidFill>
              </a:rPr>
              <a:t>absorption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6094F9B-ECB5-07DA-AB01-5F29D908B8F0}"/>
              </a:ext>
            </a:extLst>
          </p:cNvPr>
          <p:cNvCxnSpPr>
            <a:cxnSpLocks/>
          </p:cNvCxnSpPr>
          <p:nvPr/>
        </p:nvCxnSpPr>
        <p:spPr>
          <a:xfrm>
            <a:off x="3093951" y="2769403"/>
            <a:ext cx="0" cy="2139492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3C362FF-6402-032A-2178-B01BB7A1708E}"/>
              </a:ext>
            </a:extLst>
          </p:cNvPr>
          <p:cNvCxnSpPr>
            <a:cxnSpLocks/>
          </p:cNvCxnSpPr>
          <p:nvPr/>
        </p:nvCxnSpPr>
        <p:spPr>
          <a:xfrm>
            <a:off x="1785103" y="2769403"/>
            <a:ext cx="0" cy="203543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F3F209B8-1845-8B53-578F-2C1437BC641C}"/>
              </a:ext>
            </a:extLst>
          </p:cNvPr>
          <p:cNvSpPr/>
          <p:nvPr/>
        </p:nvSpPr>
        <p:spPr>
          <a:xfrm>
            <a:off x="5669178" y="3214157"/>
            <a:ext cx="717176" cy="281865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6A46A8-9CE5-2948-FCF9-120C08904DCF}"/>
              </a:ext>
            </a:extLst>
          </p:cNvPr>
          <p:cNvSpPr txBox="1"/>
          <p:nvPr/>
        </p:nvSpPr>
        <p:spPr>
          <a:xfrm>
            <a:off x="5603059" y="2850776"/>
            <a:ext cx="8130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Sample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572AAFB-1225-8137-21B8-B0588677D4BB}"/>
              </a:ext>
            </a:extLst>
          </p:cNvPr>
          <p:cNvCxnSpPr>
            <a:cxnSpLocks/>
          </p:cNvCxnSpPr>
          <p:nvPr/>
        </p:nvCxnSpPr>
        <p:spPr>
          <a:xfrm>
            <a:off x="4978896" y="4662214"/>
            <a:ext cx="64234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1BDFDB-0CA9-AEEB-5082-F7521AA61614}"/>
              </a:ext>
            </a:extLst>
          </p:cNvPr>
          <p:cNvGrpSpPr/>
          <p:nvPr/>
        </p:nvGrpSpPr>
        <p:grpSpPr>
          <a:xfrm rot="10800000">
            <a:off x="5669178" y="3920522"/>
            <a:ext cx="619936" cy="274960"/>
            <a:chOff x="7386918" y="3920522"/>
            <a:chExt cx="1022452" cy="741692"/>
          </a:xfrm>
        </p:grpSpPr>
        <p:sp>
          <p:nvSpPr>
            <p:cNvPr id="27" name="Chord 26">
              <a:extLst>
                <a:ext uri="{FF2B5EF4-FFF2-40B4-BE49-F238E27FC236}">
                  <a16:creationId xmlns:a16="http://schemas.microsoft.com/office/drawing/2014/main" id="{90F1D010-91EC-42EC-3676-C5EB2B1A67AB}"/>
                </a:ext>
              </a:extLst>
            </p:cNvPr>
            <p:cNvSpPr/>
            <p:nvPr/>
          </p:nvSpPr>
          <p:spPr>
            <a:xfrm>
              <a:off x="7386918" y="3920522"/>
              <a:ext cx="744070" cy="741692"/>
            </a:xfrm>
            <a:prstGeom prst="chord">
              <a:avLst>
                <a:gd name="adj1" fmla="val 5707359"/>
                <a:gd name="adj2" fmla="val 15902639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76F50CF-1BB6-CFDC-7A1F-4A2ECC2C7E7F}"/>
                </a:ext>
              </a:extLst>
            </p:cNvPr>
            <p:cNvSpPr/>
            <p:nvPr/>
          </p:nvSpPr>
          <p:spPr>
            <a:xfrm>
              <a:off x="7705641" y="3920522"/>
              <a:ext cx="703729" cy="74169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01573AF-49E5-A759-0F09-D0E7098FB915}"/>
              </a:ext>
            </a:extLst>
          </p:cNvPr>
          <p:cNvGrpSpPr/>
          <p:nvPr/>
        </p:nvGrpSpPr>
        <p:grpSpPr>
          <a:xfrm rot="10800000">
            <a:off x="5669178" y="4524734"/>
            <a:ext cx="340403" cy="274960"/>
            <a:chOff x="7386918" y="3920522"/>
            <a:chExt cx="1022452" cy="741692"/>
          </a:xfrm>
          <a:solidFill>
            <a:srgbClr val="00B0F0"/>
          </a:solidFill>
        </p:grpSpPr>
        <p:sp>
          <p:nvSpPr>
            <p:cNvPr id="31" name="Chord 30">
              <a:extLst>
                <a:ext uri="{FF2B5EF4-FFF2-40B4-BE49-F238E27FC236}">
                  <a16:creationId xmlns:a16="http://schemas.microsoft.com/office/drawing/2014/main" id="{A6259ED9-768E-B27C-67A5-5EC650EEE43C}"/>
                </a:ext>
              </a:extLst>
            </p:cNvPr>
            <p:cNvSpPr/>
            <p:nvPr/>
          </p:nvSpPr>
          <p:spPr>
            <a:xfrm>
              <a:off x="7386918" y="3920522"/>
              <a:ext cx="744070" cy="741692"/>
            </a:xfrm>
            <a:prstGeom prst="chord">
              <a:avLst>
                <a:gd name="adj1" fmla="val 5707359"/>
                <a:gd name="adj2" fmla="val 159026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0A0D076-D16D-876A-3E06-E1F755940841}"/>
                </a:ext>
              </a:extLst>
            </p:cNvPr>
            <p:cNvSpPr/>
            <p:nvPr/>
          </p:nvSpPr>
          <p:spPr>
            <a:xfrm>
              <a:off x="7705641" y="3920522"/>
              <a:ext cx="703729" cy="7416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658CE3C-C7D0-A423-F433-49CEDDF6CE46}"/>
              </a:ext>
            </a:extLst>
          </p:cNvPr>
          <p:cNvGrpSpPr/>
          <p:nvPr/>
        </p:nvGrpSpPr>
        <p:grpSpPr>
          <a:xfrm rot="10800000">
            <a:off x="5669177" y="5128947"/>
            <a:ext cx="451148" cy="274960"/>
            <a:chOff x="7386918" y="3920522"/>
            <a:chExt cx="1022452" cy="741692"/>
          </a:xfrm>
          <a:solidFill>
            <a:srgbClr val="92D050"/>
          </a:solidFill>
        </p:grpSpPr>
        <p:sp>
          <p:nvSpPr>
            <p:cNvPr id="34" name="Chord 33">
              <a:extLst>
                <a:ext uri="{FF2B5EF4-FFF2-40B4-BE49-F238E27FC236}">
                  <a16:creationId xmlns:a16="http://schemas.microsoft.com/office/drawing/2014/main" id="{5B4D29DA-335C-A2FF-CB02-0D8FE8117298}"/>
                </a:ext>
              </a:extLst>
            </p:cNvPr>
            <p:cNvSpPr/>
            <p:nvPr/>
          </p:nvSpPr>
          <p:spPr>
            <a:xfrm>
              <a:off x="7386918" y="3920522"/>
              <a:ext cx="744070" cy="741692"/>
            </a:xfrm>
            <a:prstGeom prst="chord">
              <a:avLst>
                <a:gd name="adj1" fmla="val 5707359"/>
                <a:gd name="adj2" fmla="val 159026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F60056C-74A3-20E4-5217-F45CBC494AE1}"/>
                </a:ext>
              </a:extLst>
            </p:cNvPr>
            <p:cNvSpPr/>
            <p:nvPr/>
          </p:nvSpPr>
          <p:spPr>
            <a:xfrm>
              <a:off x="7705641" y="3920522"/>
              <a:ext cx="703729" cy="7416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E52E3B52-99DA-F779-8C7A-005132DF40DB}"/>
              </a:ext>
            </a:extLst>
          </p:cNvPr>
          <p:cNvCxnSpPr>
            <a:cxnSpLocks/>
          </p:cNvCxnSpPr>
          <p:nvPr/>
        </p:nvCxnSpPr>
        <p:spPr>
          <a:xfrm>
            <a:off x="4960710" y="4058002"/>
            <a:ext cx="64234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FD10859-D1D4-A57F-3582-E5B706B6FF9A}"/>
              </a:ext>
            </a:extLst>
          </p:cNvPr>
          <p:cNvCxnSpPr>
            <a:cxnSpLocks/>
          </p:cNvCxnSpPr>
          <p:nvPr/>
        </p:nvCxnSpPr>
        <p:spPr>
          <a:xfrm>
            <a:off x="4978896" y="5263417"/>
            <a:ext cx="64234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49" descr="A graph with blue and orange lines&#10;&#10;Description automatically generated">
            <a:extLst>
              <a:ext uri="{FF2B5EF4-FFF2-40B4-BE49-F238E27FC236}">
                <a16:creationId xmlns:a16="http://schemas.microsoft.com/office/drawing/2014/main" id="{A5AE84E0-D4C9-0453-2EDF-F0A08D6EC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264" y="4485111"/>
            <a:ext cx="3721939" cy="2353202"/>
          </a:xfrm>
          <a:prstGeom prst="rect">
            <a:avLst/>
          </a:prstGeom>
        </p:spPr>
      </p:pic>
      <p:pic>
        <p:nvPicPr>
          <p:cNvPr id="52" name="Picture 51" descr="A graph of energy and energy&#10;&#10;Description automatically generated">
            <a:extLst>
              <a:ext uri="{FF2B5EF4-FFF2-40B4-BE49-F238E27FC236}">
                <a16:creationId xmlns:a16="http://schemas.microsoft.com/office/drawing/2014/main" id="{D759E244-2EFE-AF08-F015-4970ADA684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6699" y="2088183"/>
            <a:ext cx="3721939" cy="239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44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6F4BC-AB8C-0978-6646-7C02674EB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Fluorescence measurements best practices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FF0A26-762A-3ACA-2142-2748FD856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/>
            <a:r>
              <a:rPr lang="en-US" dirty="0"/>
              <a:t>This is particularly important for dilute sample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Avoid sample holders/sample environments made of same or neighbor elements (and mind overlap between 3d K edges and 4f and 5d L edges 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Check windows/tapes/capillary sealing materials for the element of interests (very low levels of Mn, Zn in Mylar, Fe in Kapton have been found)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Avoid fluorescence from in-line calibration foil getting </a:t>
            </a:r>
            <a:br>
              <a:rPr lang="en-US" sz="2000" dirty="0"/>
            </a:br>
            <a:r>
              <a:rPr lang="en-US" sz="2000" dirty="0"/>
              <a:t>fluorescence detector. Use apertures upstream of the </a:t>
            </a:r>
            <a:br>
              <a:rPr lang="en-US" sz="2000" dirty="0"/>
            </a:br>
            <a:r>
              <a:rPr lang="en-US" sz="2000" dirty="0"/>
              <a:t>reference foil.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When compounds containing lighter elements are used </a:t>
            </a:r>
            <a:br>
              <a:rPr lang="en-US" sz="2000" dirty="0"/>
            </a:br>
            <a:r>
              <a:rPr lang="en-US" sz="2000" dirty="0"/>
              <a:t>to support heavier elements (e.g., Pd/</a:t>
            </a:r>
            <a:r>
              <a:rPr lang="en-US" sz="2000" dirty="0" err="1"/>
              <a:t>CuO</a:t>
            </a:r>
            <a:r>
              <a:rPr lang="en-US" sz="2000" dirty="0"/>
              <a:t>), non </a:t>
            </a:r>
            <a:br>
              <a:rPr lang="en-US" sz="2000" dirty="0"/>
            </a:br>
            <a:r>
              <a:rPr lang="en-US" sz="2000" dirty="0"/>
              <a:t>resonance fluorescence from the support obscures the </a:t>
            </a:r>
            <a:br>
              <a:rPr lang="en-US" sz="2000" dirty="0"/>
            </a:br>
            <a:r>
              <a:rPr lang="en-US" sz="2000" dirty="0"/>
              <a:t>signal from the element of interest (energy discriminating </a:t>
            </a:r>
            <a:br>
              <a:rPr lang="en-US" sz="2000" dirty="0"/>
            </a:br>
            <a:r>
              <a:rPr lang="en-US" sz="2000" dirty="0"/>
              <a:t>detector is not always a solution). Use Al foil for reducing </a:t>
            </a:r>
            <a:br>
              <a:rPr lang="en-US" sz="2000" dirty="0"/>
            </a:br>
            <a:r>
              <a:rPr lang="en-US" sz="2000" dirty="0"/>
              <a:t>lower energy signal.</a:t>
            </a:r>
          </a:p>
          <a:p>
            <a:pPr marL="0" indent="0"/>
            <a:r>
              <a:rPr lang="en-US" sz="2000" dirty="0"/>
              <a:t>In the past lead tape was used extensively for </a:t>
            </a:r>
            <a:r>
              <a:rPr lang="en-US" sz="2000" i="1" dirty="0"/>
              <a:t>ad hoc</a:t>
            </a:r>
            <a:r>
              <a:rPr lang="en-US" sz="2000" dirty="0"/>
              <a:t> shielding. It’s banned now due to health and safety reasons. Tin foil ca be used instead – not as blocking but as pliable. </a:t>
            </a:r>
          </a:p>
        </p:txBody>
      </p:sp>
      <p:pic>
        <p:nvPicPr>
          <p:cNvPr id="5" name="Picture 4" descr="A graph of energy and energy&#10;&#10;Description automatically generated">
            <a:extLst>
              <a:ext uri="{FF2B5EF4-FFF2-40B4-BE49-F238E27FC236}">
                <a16:creationId xmlns:a16="http://schemas.microsoft.com/office/drawing/2014/main" id="{37A58360-F8D8-38A9-1B4A-A3619808F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8663" y="2662518"/>
            <a:ext cx="4091837" cy="236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81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5C1A6-A6F9-F702-3ABB-185CD4F73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 films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DC4B8-BBC8-F193-85B8-5077F86C3C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6985747" cy="4862101"/>
          </a:xfrm>
        </p:spPr>
        <p:txBody>
          <a:bodyPr/>
          <a:lstStyle/>
          <a:p>
            <a:r>
              <a:rPr lang="en-US" dirty="0"/>
              <a:t>Thin films are supported on a substrate </a:t>
            </a:r>
          </a:p>
          <a:p>
            <a:r>
              <a:rPr lang="en-US" dirty="0"/>
              <a:t>Measured in fluorescence mode</a:t>
            </a:r>
          </a:p>
          <a:p>
            <a:r>
              <a:rPr lang="en-US" dirty="0"/>
              <a:t>Films are positioned at grazing or near-grazing incidence angle to the beam to spread the beam over a larger surface and increase surface sensitivity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Substrate and films are often crystalline, leading to Bragg peaks hitting the detector.</a:t>
            </a:r>
          </a:p>
          <a:p>
            <a:r>
              <a:rPr lang="en-US" dirty="0"/>
              <a:t>We often spin the samples to “smear” Bragg peaks</a:t>
            </a:r>
          </a:p>
          <a:p>
            <a:endParaRPr lang="en-US" dirty="0"/>
          </a:p>
        </p:txBody>
      </p:sp>
      <p:pic>
        <p:nvPicPr>
          <p:cNvPr id="5" name="Picture 4" descr="A circular mirror with a yellow lens&#10;&#10;Description automatically generated">
            <a:extLst>
              <a:ext uri="{FF2B5EF4-FFF2-40B4-BE49-F238E27FC236}">
                <a16:creationId xmlns:a16="http://schemas.microsoft.com/office/drawing/2014/main" id="{B4810EE5-6482-3948-31F4-768028247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3013" y="573929"/>
            <a:ext cx="2752539" cy="3194750"/>
          </a:xfrm>
          <a:prstGeom prst="rect">
            <a:avLst/>
          </a:prstGeom>
        </p:spPr>
      </p:pic>
      <p:pic>
        <p:nvPicPr>
          <p:cNvPr id="7" name="Picture 6" descr="A machine with wires and wires&#10;&#10;Description automatically generated">
            <a:extLst>
              <a:ext uri="{FF2B5EF4-FFF2-40B4-BE49-F238E27FC236}">
                <a16:creationId xmlns:a16="http://schemas.microsoft.com/office/drawing/2014/main" id="{BC11E901-4C78-2A8F-0FC1-2CA713B02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7247" y="4103221"/>
            <a:ext cx="3943610" cy="218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3FA75-3943-C25C-57F1-E20E94568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Liquid samples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C8056F-74FE-4090-0172-52FCADEBA1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Naturally homogenous (unless they are suspensions)</a:t>
            </a:r>
          </a:p>
          <a:p>
            <a:r>
              <a:rPr lang="en-US" dirty="0"/>
              <a:t>Appropriate containment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Capillaries sample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Sample holders with wells or holes sealed with adhesive tape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Beware of beam damage (more on it later)</a:t>
            </a:r>
          </a:p>
        </p:txBody>
      </p:sp>
      <p:pic>
        <p:nvPicPr>
          <p:cNvPr id="5" name="Picture 4" descr="A rectangular object with holes in it&#10;&#10;Description automatically generated">
            <a:extLst>
              <a:ext uri="{FF2B5EF4-FFF2-40B4-BE49-F238E27FC236}">
                <a16:creationId xmlns:a16="http://schemas.microsoft.com/office/drawing/2014/main" id="{89318EAC-9E1E-BD9A-855F-4A4B21C82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3475" y="702109"/>
            <a:ext cx="3446457" cy="394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6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9D3C1-A2FD-7A19-20F7-7A7B40196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talking about sample preparation?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22BB39-0B25-7E97-8D2B-2820117C3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1" y="1959429"/>
            <a:ext cx="6809014" cy="407338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Over a half of lost time during synchrotron beamtime is due to the sample quality deficiencies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If you do not recognize how sample quality affects the XAS data, you will collect and potentially publish misleading results</a:t>
            </a:r>
          </a:p>
          <a:p>
            <a:pPr marL="0" indent="0"/>
            <a:endParaRPr lang="en-US" dirty="0"/>
          </a:p>
          <a:p>
            <a:pPr marL="168275" lvl="1" indent="0">
              <a:buNone/>
            </a:pPr>
            <a:r>
              <a:rPr lang="en-US" dirty="0"/>
              <a:t>This presentation does not include math: see, e.g., </a:t>
            </a:r>
            <a:r>
              <a:rPr lang="en-US" dirty="0">
                <a:hlinkClick r:id="rId2"/>
              </a:rPr>
              <a:t>http://gbxafs.iit.edu/training/XAFS_sample_prep.pdf</a:t>
            </a:r>
            <a:r>
              <a:rPr lang="en-US" dirty="0"/>
              <a:t> for more quantitative explanation of the underlying phenomena </a:t>
            </a:r>
          </a:p>
        </p:txBody>
      </p:sp>
      <p:pic>
        <p:nvPicPr>
          <p:cNvPr id="5122" name="Picture 2" descr="click Click CLIIICK | Me: *Tries to type as quietly as I could at midnight*; My keyboard: | image tagged in memes,angry baby,keyboard,relatable | made w/ Imgflip meme maker">
            <a:extLst>
              <a:ext uri="{FF2B5EF4-FFF2-40B4-BE49-F238E27FC236}">
                <a16:creationId xmlns:a16="http://schemas.microsoft.com/office/drawing/2014/main" id="{88D7B9A1-B627-3AB6-4DBF-797C25106D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6"/>
          <a:stretch/>
        </p:blipFill>
        <p:spPr bwMode="auto">
          <a:xfrm>
            <a:off x="7655442" y="1752600"/>
            <a:ext cx="4030372" cy="452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97662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0D630-8C52-7C5E-ADBC-CD5B7FD3D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Drop 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5579E4-CE18-2637-310D-C4F36E735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method to deposit catalyst slurry onto a porous flat substrate, e.g., carbon paper.</a:t>
            </a:r>
          </a:p>
          <a:p>
            <a:r>
              <a:rPr lang="en-US" dirty="0"/>
              <a:t>Common in electrocatalysis/fuel cells</a:t>
            </a:r>
          </a:p>
          <a:p>
            <a:endParaRPr lang="en-US" dirty="0"/>
          </a:p>
          <a:p>
            <a:r>
              <a:rPr lang="en-US" dirty="0"/>
              <a:t>Usually produces highly inhomogeneous samples due to ”coffee stain” effect</a:t>
            </a:r>
          </a:p>
          <a:p>
            <a:endParaRPr lang="en-US" dirty="0"/>
          </a:p>
        </p:txBody>
      </p:sp>
      <p:pic>
        <p:nvPicPr>
          <p:cNvPr id="50" name="Picture 49" descr="A close-up of a coffee stain&#10;&#10;Description automatically generated">
            <a:extLst>
              <a:ext uri="{FF2B5EF4-FFF2-40B4-BE49-F238E27FC236}">
                <a16:creationId xmlns:a16="http://schemas.microsoft.com/office/drawing/2014/main" id="{7674BB10-647C-1C90-2C58-EC212C080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617" y="3577700"/>
            <a:ext cx="3871714" cy="2915173"/>
          </a:xfrm>
          <a:prstGeom prst="rect">
            <a:avLst/>
          </a:prstGeom>
        </p:spPr>
      </p:pic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D177738-079F-9514-95C0-E81BB184DA33}"/>
              </a:ext>
            </a:extLst>
          </p:cNvPr>
          <p:cNvCxnSpPr>
            <a:cxnSpLocks/>
          </p:cNvCxnSpPr>
          <p:nvPr/>
        </p:nvCxnSpPr>
        <p:spPr>
          <a:xfrm flipH="1">
            <a:off x="6755907" y="3852909"/>
            <a:ext cx="1358283" cy="648070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D53BFFA9-11B7-5164-4BF8-5FB5F348E944}"/>
              </a:ext>
            </a:extLst>
          </p:cNvPr>
          <p:cNvSpPr txBox="1"/>
          <p:nvPr/>
        </p:nvSpPr>
        <p:spPr>
          <a:xfrm>
            <a:off x="8114190" y="3601759"/>
            <a:ext cx="3884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Lower concentration = weak spectra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8D6FC4FD-0D22-8614-E665-1885D890CBE4}"/>
              </a:ext>
            </a:extLst>
          </p:cNvPr>
          <p:cNvCxnSpPr>
            <a:cxnSpLocks/>
          </p:cNvCxnSpPr>
          <p:nvPr/>
        </p:nvCxnSpPr>
        <p:spPr>
          <a:xfrm flipH="1" flipV="1">
            <a:off x="7148004" y="5149049"/>
            <a:ext cx="770878" cy="883761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EAAD882B-90CD-A625-CC61-82CED1738AC5}"/>
              </a:ext>
            </a:extLst>
          </p:cNvPr>
          <p:cNvSpPr txBox="1"/>
          <p:nvPr/>
        </p:nvSpPr>
        <p:spPr>
          <a:xfrm>
            <a:off x="7918882" y="5848144"/>
            <a:ext cx="3070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High concentration gradient </a:t>
            </a:r>
            <a:br>
              <a:rPr lang="en-US" dirty="0"/>
            </a:br>
            <a:r>
              <a:rPr lang="en-US" dirty="0"/>
              <a:t>= noisy spectra</a:t>
            </a:r>
          </a:p>
        </p:txBody>
      </p:sp>
    </p:spTree>
    <p:extLst>
      <p:ext uri="{BB962C8B-B14F-4D97-AF65-F5344CB8AC3E}">
        <p14:creationId xmlns:p14="http://schemas.microsoft.com/office/powerpoint/2010/main" val="24354528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A1815-B0F4-3BB1-DA7F-76A29BB4B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environments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C3F57-7EA8-1AB1-F8E5-D25C3B92F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we want to expose the sample to: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Temperature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Reactive gases /pressure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Reactive liquids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Pressure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Voltage/current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Magnetic field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We also want to keep the sample intact (limit exposure to X-rays/minimize X-ray beam damage</a:t>
            </a:r>
          </a:p>
          <a:p>
            <a:pPr marL="0" indent="0"/>
            <a:endParaRPr lang="en-US" dirty="0"/>
          </a:p>
          <a:p>
            <a:pPr marL="0" indent="0"/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8423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795E-2DD6-E030-E691-B9001389D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Klausen</a:t>
            </a:r>
            <a:r>
              <a:rPr lang="en-US" dirty="0"/>
              <a:t> (capillary) flow 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FA32-48C9-5FC6-12EC-DF822F5CD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1" y="1170709"/>
            <a:ext cx="6358218" cy="4862101"/>
          </a:xfrm>
        </p:spPr>
        <p:txBody>
          <a:bodyPr/>
          <a:lstStyle/>
          <a:p>
            <a:r>
              <a:rPr lang="en-US" dirty="0"/>
              <a:t>Advantages:</a:t>
            </a:r>
          </a:p>
          <a:p>
            <a:pPr marL="1017587" lvl="1" indent="-342900"/>
            <a:r>
              <a:rPr lang="en-US" dirty="0"/>
              <a:t>Compatible with different capillaries</a:t>
            </a:r>
          </a:p>
          <a:p>
            <a:pPr marL="1017587" lvl="1" indent="-342900"/>
            <a:r>
              <a:rPr lang="en-US" dirty="0"/>
              <a:t>True plug flow catalytic reactor</a:t>
            </a:r>
          </a:p>
          <a:p>
            <a:pPr marL="1017587" lvl="1" indent="-342900"/>
            <a:r>
              <a:rPr lang="en-US" dirty="0"/>
              <a:t>Fast cooldown</a:t>
            </a:r>
          </a:p>
          <a:p>
            <a:pPr marL="342900" indent="-342900"/>
            <a:r>
              <a:rPr lang="en-US" dirty="0"/>
              <a:t>Disadvantages</a:t>
            </a:r>
          </a:p>
          <a:p>
            <a:pPr marL="1017587" lvl="1" indent="-342900"/>
            <a:r>
              <a:rPr lang="en-US" dirty="0"/>
              <a:t>Hard to do operando - low catalysis amount, and low gas flow rates are needed to observe conversion</a:t>
            </a:r>
          </a:p>
          <a:p>
            <a:pPr marL="1017587" lvl="1" indent="-342900"/>
            <a:r>
              <a:rPr lang="en-US" dirty="0"/>
              <a:t>Temperature profile is poorly defined</a:t>
            </a:r>
          </a:p>
          <a:p>
            <a:pPr marL="1017587" lvl="1" indent="-342900"/>
            <a:endParaRPr lang="en-US" dirty="0"/>
          </a:p>
          <a:p>
            <a:pPr marL="1017587" lvl="1" indent="-342900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 descr="A metal object with wires and wires&#10;&#10;Description automatically generated">
            <a:extLst>
              <a:ext uri="{FF2B5EF4-FFF2-40B4-BE49-F238E27FC236}">
                <a16:creationId xmlns:a16="http://schemas.microsoft.com/office/drawing/2014/main" id="{07A6B6DB-3F43-C08A-4403-11809529B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926" y="702109"/>
            <a:ext cx="4894427" cy="421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275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795E-2DD6-E030-E691-B9001389D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capillary flow 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FA32-48C9-5FC6-12EC-DF822F5CD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6734735" cy="4862101"/>
          </a:xfrm>
        </p:spPr>
        <p:txBody>
          <a:bodyPr/>
          <a:lstStyle/>
          <a:p>
            <a:r>
              <a:rPr lang="en-US" dirty="0"/>
              <a:t>Advantages:</a:t>
            </a:r>
          </a:p>
          <a:p>
            <a:pPr marL="1017587" lvl="1" indent="-342900"/>
            <a:r>
              <a:rPr lang="en-US" dirty="0"/>
              <a:t>Compatible with different capillaries</a:t>
            </a:r>
          </a:p>
          <a:p>
            <a:pPr marL="1017587" lvl="1" indent="-342900"/>
            <a:r>
              <a:rPr lang="en-US" dirty="0"/>
              <a:t>True plug flow catalytic reactor</a:t>
            </a:r>
          </a:p>
          <a:p>
            <a:pPr marL="1017587" lvl="1" indent="-342900"/>
            <a:r>
              <a:rPr lang="en-US" dirty="0"/>
              <a:t>Better temperature stability</a:t>
            </a:r>
          </a:p>
          <a:p>
            <a:pPr marL="1017587" lvl="1" indent="-342900"/>
            <a:r>
              <a:rPr lang="en-US" strike="sngStrike" dirty="0"/>
              <a:t>Fast cooldown</a:t>
            </a:r>
          </a:p>
          <a:p>
            <a:pPr marL="342900" indent="-342900"/>
            <a:r>
              <a:rPr lang="en-US" dirty="0"/>
              <a:t>Disadvantages</a:t>
            </a:r>
          </a:p>
          <a:p>
            <a:pPr marL="1017587" lvl="1" indent="-342900"/>
            <a:r>
              <a:rPr lang="en-US" dirty="0"/>
              <a:t>Hard to do operando - low catalysis amount, and low gas flow rates are needed to observe conversion</a:t>
            </a:r>
          </a:p>
          <a:p>
            <a:pPr marL="1017587" lvl="1" indent="-342900"/>
            <a:r>
              <a:rPr lang="en-US" strike="sngStrike" dirty="0"/>
              <a:t>Temperature profile is poorly defined</a:t>
            </a:r>
          </a:p>
          <a:p>
            <a:pPr marL="1017587" lvl="1" indent="-342900"/>
            <a:endParaRPr lang="en-US" dirty="0"/>
          </a:p>
          <a:p>
            <a:pPr marL="1017587" lvl="1" indent="-342900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 descr="A metal piece with holes&#10;&#10;Description automatically generated">
            <a:extLst>
              <a:ext uri="{FF2B5EF4-FFF2-40B4-BE49-F238E27FC236}">
                <a16:creationId xmlns:a16="http://schemas.microsoft.com/office/drawing/2014/main" id="{A7340636-4D92-252E-A426-2FDED106A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955" y="365126"/>
            <a:ext cx="3391773" cy="583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08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8BBC5-EAE1-9D21-CA27-7891E2C5D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temperature cells (commercial)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B7CB4-3967-8B37-850B-4EB73552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6313394" cy="4862101"/>
          </a:xfrm>
        </p:spPr>
        <p:txBody>
          <a:bodyPr/>
          <a:lstStyle/>
          <a:p>
            <a:r>
              <a:rPr lang="en-US" dirty="0"/>
              <a:t>Commercial designs originally for optical microscopy</a:t>
            </a:r>
          </a:p>
          <a:p>
            <a:pPr lvl="1"/>
            <a:r>
              <a:rPr lang="en-US" dirty="0"/>
              <a:t>Temperatures up to 1500 C </a:t>
            </a:r>
          </a:p>
          <a:p>
            <a:pPr lvl="1"/>
            <a:r>
              <a:rPr lang="en-US" dirty="0"/>
              <a:t>Some design allow cooling</a:t>
            </a:r>
          </a:p>
          <a:p>
            <a:pPr lvl="1"/>
            <a:r>
              <a:rPr lang="en-US" dirty="0"/>
              <a:t>While OK for gas treatment, not suitable for catalysis due to large dead volume.</a:t>
            </a:r>
          </a:p>
          <a:p>
            <a:pPr lvl="1"/>
            <a:r>
              <a:rPr lang="en-US" dirty="0"/>
              <a:t>Some design allow cooling to -195 C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B145A056-3793-9E3B-B46E-B71DE524AA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1" t="12083" r="15719" b="10463"/>
          <a:stretch/>
        </p:blipFill>
        <p:spPr bwMode="auto">
          <a:xfrm>
            <a:off x="7859806" y="460062"/>
            <a:ext cx="3352800" cy="240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56B2D0-BA3B-9880-F357-7A2FEB9A9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2973" y="2871506"/>
            <a:ext cx="2866465" cy="382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195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795E-2DD6-E030-E691-B9001389D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temperature cell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FA32-48C9-5FC6-12EC-DF822F5CD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6098241" cy="4862101"/>
          </a:xfrm>
        </p:spPr>
        <p:txBody>
          <a:bodyPr/>
          <a:lstStyle/>
          <a:p>
            <a:pPr marL="0" indent="0"/>
            <a:r>
              <a:rPr lang="en-US" dirty="0"/>
              <a:t>Users are allowed to design their own cells, as long as they are safe and have windows/openings for the all/preferred detection methods.</a:t>
            </a:r>
          </a:p>
          <a:p>
            <a:pPr marL="1017587" lvl="1" indent="-342900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5" descr="A close up of a machine&#10;&#10;Description automatically generated">
            <a:extLst>
              <a:ext uri="{FF2B5EF4-FFF2-40B4-BE49-F238E27FC236}">
                <a16:creationId xmlns:a16="http://schemas.microsoft.com/office/drawing/2014/main" id="{12856745-6344-9ACF-F9F3-72BF25CC9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650" y="460064"/>
            <a:ext cx="2760063" cy="6032810"/>
          </a:xfrm>
          <a:prstGeom prst="rect">
            <a:avLst/>
          </a:prstGeom>
        </p:spPr>
      </p:pic>
      <p:pic>
        <p:nvPicPr>
          <p:cNvPr id="11266" name="Picture 2" descr="catalysis-cell">
            <a:extLst>
              <a:ext uri="{FF2B5EF4-FFF2-40B4-BE49-F238E27FC236}">
                <a16:creationId xmlns:a16="http://schemas.microsoft.com/office/drawing/2014/main" id="{AC011367-747F-6505-DCE1-F790A00B1A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5" t="23006" r="18533" b="20916"/>
          <a:stretch/>
        </p:blipFill>
        <p:spPr bwMode="auto">
          <a:xfrm>
            <a:off x="4603377" y="2696918"/>
            <a:ext cx="2985246" cy="365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278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795E-2DD6-E030-E691-B9001389D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Electrochemical cells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FA32-48C9-5FC6-12EC-DF822F5CD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6098241" cy="4862101"/>
          </a:xfrm>
        </p:spPr>
        <p:txBody>
          <a:bodyPr/>
          <a:lstStyle/>
          <a:p>
            <a:pPr marL="0" indent="0"/>
            <a:r>
              <a:rPr lang="en-US" dirty="0"/>
              <a:t>Typically user designed:</a:t>
            </a:r>
          </a:p>
          <a:p>
            <a:pPr marL="692150" lvl="1" indent="-346075"/>
            <a:r>
              <a:rPr lang="en-US" dirty="0"/>
              <a:t>Accommodate variable number of electrodes </a:t>
            </a:r>
          </a:p>
          <a:p>
            <a:pPr marL="692150" lvl="1" indent="-346075"/>
            <a:r>
              <a:rPr lang="en-US" dirty="0"/>
              <a:t>Location of electrode being investigated is important (due to electrolyte absorption)</a:t>
            </a:r>
          </a:p>
          <a:p>
            <a:pPr marL="692150" lvl="1" indent="-346075"/>
            <a:r>
              <a:rPr lang="en-US" dirty="0"/>
              <a:t>Bubble formation is sometimes inevitable</a:t>
            </a:r>
          </a:p>
          <a:p>
            <a:pPr marL="692150" lvl="1" indent="-346075"/>
            <a:r>
              <a:rPr lang="en-US" dirty="0"/>
              <a:t>These cells leak!!</a:t>
            </a:r>
          </a:p>
          <a:p>
            <a:pPr marL="0" indent="0"/>
            <a:endParaRPr lang="en-US" dirty="0"/>
          </a:p>
          <a:p>
            <a:pPr marL="0" indent="0"/>
            <a:endParaRPr lang="en-US" dirty="0"/>
          </a:p>
          <a:p>
            <a:pPr marL="1017587" lvl="1" indent="-342900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0665E1-21AD-94EE-9738-6700ED8E057A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DA3CC84-8A97-4EFF-1FBB-59EB3C730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906" y="702109"/>
            <a:ext cx="5466827" cy="47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1544DC-BD0D-C172-EF00-EFA5C4B6D64D}"/>
              </a:ext>
            </a:extLst>
          </p:cNvPr>
          <p:cNvSpPr txBox="1"/>
          <p:nvPr/>
        </p:nvSpPr>
        <p:spPr>
          <a:xfrm>
            <a:off x="7750747" y="5687291"/>
            <a:ext cx="419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Electrochem</a:t>
            </a:r>
            <a:r>
              <a:rPr lang="en-US" dirty="0"/>
              <a:t>. Comm., 94,  2018, 14-17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0709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EDC63-241D-FC35-B2E1-5993D0673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Battery 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E15B0-90DC-6F01-C645-CD95DF7B0D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499" y="1170709"/>
            <a:ext cx="5755159" cy="4862101"/>
          </a:xfrm>
        </p:spPr>
        <p:txBody>
          <a:bodyPr/>
          <a:lstStyle/>
          <a:p>
            <a:r>
              <a:rPr lang="en-US" dirty="0"/>
              <a:t>While not sample environments by themselves, they make battery cells handling much easier.</a:t>
            </a:r>
          </a:p>
          <a:p>
            <a:endParaRPr lang="en-US" dirty="0"/>
          </a:p>
          <a:p>
            <a:r>
              <a:rPr lang="en-US" dirty="0"/>
              <a:t>Allow for high throughput measurements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Side note: adding X-ray transparent windows to a coin cell may change field distribution and chemistry</a:t>
            </a:r>
          </a:p>
        </p:txBody>
      </p:sp>
      <p:pic>
        <p:nvPicPr>
          <p:cNvPr id="5" name="Picture 4" descr="A black device with wires and circles&#10;&#10;Description automatically generated">
            <a:extLst>
              <a:ext uri="{FF2B5EF4-FFF2-40B4-BE49-F238E27FC236}">
                <a16:creationId xmlns:a16="http://schemas.microsoft.com/office/drawing/2014/main" id="{638C5656-25FC-E3E4-DB6D-91AD7065A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182" y="170141"/>
            <a:ext cx="4491318" cy="3368489"/>
          </a:xfrm>
          <a:prstGeom prst="rect">
            <a:avLst/>
          </a:prstGeom>
        </p:spPr>
      </p:pic>
      <p:pic>
        <p:nvPicPr>
          <p:cNvPr id="7" name="Picture 6" descr="A black and white device with white and gold colored connectors&#10;&#10;Description automatically generated with medium confidence">
            <a:extLst>
              <a:ext uri="{FF2B5EF4-FFF2-40B4-BE49-F238E27FC236}">
                <a16:creationId xmlns:a16="http://schemas.microsoft.com/office/drawing/2014/main" id="{14DACA2A-2810-9B24-0383-3F6054AA7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0778" y="3601759"/>
            <a:ext cx="41148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9340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B245C-FC81-C264-E360-74ED4FD5A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Cryostats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BE9C9-F7D8-9B80-2761-07BAF4968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5524500" cy="4862101"/>
          </a:xfrm>
        </p:spPr>
        <p:txBody>
          <a:bodyPr/>
          <a:lstStyle/>
          <a:p>
            <a:r>
              <a:rPr lang="en-US" dirty="0"/>
              <a:t>Allow for low temperature measurements down to a few K</a:t>
            </a:r>
          </a:p>
          <a:p>
            <a:pPr lvl="1"/>
            <a:r>
              <a:rPr lang="en-US" dirty="0"/>
              <a:t>Thermal motion decreases, and EXAFS can be recorded up to higher k.</a:t>
            </a:r>
          </a:p>
          <a:p>
            <a:pPr lvl="1"/>
            <a:r>
              <a:rPr lang="en-US" dirty="0"/>
              <a:t>Improves sample radiation sensitivity</a:t>
            </a:r>
          </a:p>
          <a:p>
            <a:pPr lvl="1"/>
            <a:r>
              <a:rPr lang="en-US" dirty="0"/>
              <a:t>Cooling is slow (can be &gt;1h)</a:t>
            </a:r>
          </a:p>
          <a:p>
            <a:pPr lvl="1"/>
            <a:r>
              <a:rPr lang="en-US" dirty="0"/>
              <a:t>Sample handling is difficult, especially if samples need to be mounted frozen</a:t>
            </a:r>
          </a:p>
          <a:p>
            <a:endParaRPr lang="en-US" dirty="0"/>
          </a:p>
        </p:txBody>
      </p:sp>
      <p:pic>
        <p:nvPicPr>
          <p:cNvPr id="5" name="Picture 4" descr="A metal cylinder with blue wires&#10;&#10;Description automatically generated">
            <a:extLst>
              <a:ext uri="{FF2B5EF4-FFF2-40B4-BE49-F238E27FC236}">
                <a16:creationId xmlns:a16="http://schemas.microsoft.com/office/drawing/2014/main" id="{75E86EC9-CA38-B2A7-7350-A8ABC987C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030" y="365126"/>
            <a:ext cx="3260422" cy="614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9365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D906B-991F-2632-290A-671D3FE94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pressure gas and liquid cells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6D55FD-E238-CF65-A76D-D907A544B2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5147982" cy="4862101"/>
          </a:xfrm>
        </p:spPr>
        <p:txBody>
          <a:bodyPr/>
          <a:lstStyle/>
          <a:p>
            <a:r>
              <a:rPr lang="en-US" dirty="0"/>
              <a:t>When catalytic (or other) experiment requires reactant pressures above ambient, custom cell are required. </a:t>
            </a:r>
          </a:p>
        </p:txBody>
      </p:sp>
      <p:pic>
        <p:nvPicPr>
          <p:cNvPr id="7" name="Picture 6" descr="A metal square with wires connected to it&#10;&#10;Description automatically generated">
            <a:extLst>
              <a:ext uri="{FF2B5EF4-FFF2-40B4-BE49-F238E27FC236}">
                <a16:creationId xmlns:a16="http://schemas.microsoft.com/office/drawing/2014/main" id="{4C846899-55F8-72B9-E7CF-2E4DBF250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966" y="1404189"/>
            <a:ext cx="5480534" cy="404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73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ABB4F-60FD-BAE0-4547-8FDF84C53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approach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C99137-49FA-3DA8-F383-E535033EA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solidFill>
                  <a:srgbClr val="00B050"/>
                </a:solidFill>
              </a:rPr>
              <a:t>Speak with beamline staff!</a:t>
            </a:r>
          </a:p>
        </p:txBody>
      </p:sp>
    </p:spTree>
    <p:extLst>
      <p:ext uri="{BB962C8B-B14F-4D97-AF65-F5344CB8AC3E}">
        <p14:creationId xmlns:p14="http://schemas.microsoft.com/office/powerpoint/2010/main" val="1222765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91C2E-8162-C5F0-4824-1B2066F89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Really high pressure 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37ABD-B754-A284-70E2-4ACBE988F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5918947" cy="4862101"/>
          </a:xfrm>
        </p:spPr>
        <p:txBody>
          <a:bodyPr/>
          <a:lstStyle/>
          <a:p>
            <a:r>
              <a:rPr lang="en-US" dirty="0"/>
              <a:t>Diamond anvil cells allow to create pressures up to 700 </a:t>
            </a:r>
            <a:r>
              <a:rPr lang="en-US" dirty="0" err="1"/>
              <a:t>Gpa</a:t>
            </a:r>
            <a:r>
              <a:rPr lang="en-US" dirty="0"/>
              <a:t> (usually below 200 </a:t>
            </a:r>
            <a:r>
              <a:rPr lang="en-US" dirty="0" err="1"/>
              <a:t>Gpa</a:t>
            </a:r>
            <a:r>
              <a:rPr lang="en-US" dirty="0"/>
              <a:t>)</a:t>
            </a:r>
          </a:p>
          <a:p>
            <a:pPr marL="407988" lvl="1" indent="-231775"/>
            <a:r>
              <a:rPr lang="en-US" dirty="0"/>
              <a:t>Recreate the pressure existing deep inside planets and to synthesize materials and phases not observed under normal ambient conditions. </a:t>
            </a:r>
          </a:p>
          <a:p>
            <a:pPr marL="407988" lvl="1" indent="-231775"/>
            <a:r>
              <a:rPr lang="en-US" dirty="0"/>
              <a:t>Diffraction from diamonds can (and does) lead to very intense spikes in the spectra</a:t>
            </a:r>
          </a:p>
          <a:p>
            <a:pPr marL="407988" lvl="1" indent="-231775"/>
            <a:endParaRPr lang="en-US" dirty="0"/>
          </a:p>
        </p:txBody>
      </p:sp>
      <p:pic>
        <p:nvPicPr>
          <p:cNvPr id="12290" name="Picture 2" descr="Tiny diamond anvils trigger chemical reactions">
            <a:extLst>
              <a:ext uri="{FF2B5EF4-FFF2-40B4-BE49-F238E27FC236}">
                <a16:creationId xmlns:a16="http://schemas.microsoft.com/office/drawing/2014/main" id="{CA01636D-9D3A-2AC0-D354-598AB9BA3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144" y="1658471"/>
            <a:ext cx="4685606" cy="351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2121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74158-4321-A179-BAD7-FE373C7B0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Liquid jet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EF5BAE-545A-A549-10DC-461120F2A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09"/>
            <a:ext cx="5524500" cy="4862101"/>
          </a:xfrm>
        </p:spPr>
        <p:txBody>
          <a:bodyPr/>
          <a:lstStyle/>
          <a:p>
            <a:r>
              <a:rPr lang="en-US" dirty="0"/>
              <a:t>To prevent sample damage in liquids, the sample needs to be constantly exchanged.</a:t>
            </a:r>
          </a:p>
          <a:p>
            <a:endParaRPr lang="en-US" dirty="0"/>
          </a:p>
          <a:p>
            <a:r>
              <a:rPr lang="en-US" dirty="0"/>
              <a:t>The liquid is pumped with syringe or/peristaltic pump through a nozzle</a:t>
            </a:r>
          </a:p>
          <a:p>
            <a:endParaRPr lang="en-US" dirty="0"/>
          </a:p>
          <a:p>
            <a:r>
              <a:rPr lang="en-US" dirty="0"/>
              <a:t>One can protect air sensitive liquids by enclosing it within another fluid in a “coaxial” jet  </a:t>
            </a:r>
          </a:p>
          <a:p>
            <a:r>
              <a:rPr lang="en-US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31698E-5465-A76F-37EE-9F0055C12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7623" y="3578973"/>
            <a:ext cx="4285129" cy="32138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8BC04E-64A0-E4E5-EBF1-C50182C69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732" y="118036"/>
            <a:ext cx="3232832" cy="3160991"/>
          </a:xfrm>
          <a:prstGeom prst="rect">
            <a:avLst/>
          </a:prstGeom>
        </p:spPr>
      </p:pic>
      <p:pic>
        <p:nvPicPr>
          <p:cNvPr id="7" name="Picture 6" descr="A close up of a glass&#10;&#10;Description automatically generated">
            <a:extLst>
              <a:ext uri="{FF2B5EF4-FFF2-40B4-BE49-F238E27FC236}">
                <a16:creationId xmlns:a16="http://schemas.microsoft.com/office/drawing/2014/main" id="{CB0CF785-F280-1CEE-3266-20AD9E0B4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6271" y="3639578"/>
            <a:ext cx="1311293" cy="3100386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0214427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35CC8-BEE4-75B9-3D95-83E8FFCE0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F5150-D47B-85E4-2AFB-9A45BC1AF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dirty="0"/>
              <a:t>Sample preparation should be considered in the early stages of experiment planning</a:t>
            </a:r>
          </a:p>
          <a:p>
            <a:pPr marL="457200" indent="-457200">
              <a:buAutoNum type="arabicPeriod"/>
            </a:pPr>
            <a:r>
              <a:rPr lang="en-US" dirty="0"/>
              <a:t>Discuss detection method(s) with beamline staff and tailor the samples and sample environment(s) to them. </a:t>
            </a:r>
          </a:p>
          <a:p>
            <a:pPr marL="457200" indent="-457200">
              <a:buAutoNum type="arabicPeriod"/>
            </a:pPr>
            <a:r>
              <a:rPr lang="en-US" dirty="0"/>
              <a:t>Discuss how to mount the sample environment if you bring your own.</a:t>
            </a:r>
          </a:p>
        </p:txBody>
      </p:sp>
    </p:spTree>
    <p:extLst>
      <p:ext uri="{BB962C8B-B14F-4D97-AF65-F5344CB8AC3E}">
        <p14:creationId xmlns:p14="http://schemas.microsoft.com/office/powerpoint/2010/main" val="37770408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ABB4F-60FD-BAE0-4547-8FDF84C53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approach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C99137-49FA-3DA8-F383-E535033EA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solidFill>
                  <a:srgbClr val="00B050"/>
                </a:solidFill>
              </a:rPr>
              <a:t>Speak with beamline staff!</a:t>
            </a:r>
          </a:p>
        </p:txBody>
      </p:sp>
    </p:spTree>
    <p:extLst>
      <p:ext uri="{BB962C8B-B14F-4D97-AF65-F5344CB8AC3E}">
        <p14:creationId xmlns:p14="http://schemas.microsoft.com/office/powerpoint/2010/main" val="3014397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CBE7E-6381-0F5A-DFB1-33BE2D038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preparation – victim of XAS popularity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6B9CA-933E-F133-6F2F-EFF85B0C6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XAS is versatile: almost anything can be measured (solids, liquids, gases, soil, dust, batteries, fuel cells, meteorites, wastewater, colloidal suspensions, protein solutions </a:t>
            </a:r>
            <a:r>
              <a:rPr lang="en-US" dirty="0" err="1"/>
              <a:t>etc</a:t>
            </a:r>
            <a:r>
              <a:rPr lang="en-US" dirty="0"/>
              <a:t>)</a:t>
            </a:r>
            <a:endParaRPr lang="en-US" b="1" dirty="0"/>
          </a:p>
          <a:p>
            <a:r>
              <a:rPr lang="en-US" sz="3200" dirty="0"/>
              <a:t>Your </a:t>
            </a:r>
            <a:r>
              <a:rPr lang="en-US" sz="3200" b="1" dirty="0">
                <a:solidFill>
                  <a:schemeClr val="accent5"/>
                </a:solidFill>
              </a:rPr>
              <a:t>specimen</a:t>
            </a:r>
            <a:r>
              <a:rPr lang="en-US" sz="3200" dirty="0"/>
              <a:t> must be transformed into a </a:t>
            </a:r>
            <a:r>
              <a:rPr lang="en-US" sz="3200" b="1" dirty="0">
                <a:solidFill>
                  <a:schemeClr val="accent5"/>
                </a:solidFill>
              </a:rPr>
              <a:t>sample</a:t>
            </a:r>
            <a:r>
              <a:rPr lang="en-US" sz="3200" b="1" dirty="0"/>
              <a:t>!</a:t>
            </a:r>
          </a:p>
          <a:p>
            <a:endParaRPr lang="en-US" b="1" dirty="0"/>
          </a:p>
          <a:p>
            <a:r>
              <a:rPr lang="en-US" dirty="0"/>
              <a:t>What are the characteristics of a good sample?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/>
              <a:t>Concentration compatible with one of the common detection methods</a:t>
            </a:r>
          </a:p>
          <a:p>
            <a:pPr marL="514350" indent="-514350">
              <a:buAutoNum type="arabicPeriod"/>
            </a:pPr>
            <a:r>
              <a:rPr lang="en-US" dirty="0"/>
              <a:t>Doesn’t introduce spectra distortion </a:t>
            </a:r>
          </a:p>
          <a:p>
            <a:pPr marL="514350" indent="-514350">
              <a:buAutoNum type="arabicPeriod"/>
            </a:pPr>
            <a:r>
              <a:rPr lang="en-US" dirty="0"/>
              <a:t>Can be handled </a:t>
            </a:r>
            <a:r>
              <a:rPr lang="en-US" dirty="0">
                <a:sym typeface="Wingdings" pitchFamily="2" charset="2"/>
              </a:rPr>
              <a:t></a:t>
            </a:r>
          </a:p>
          <a:p>
            <a:pPr marL="0" indent="0"/>
            <a:endParaRPr lang="en-US" dirty="0">
              <a:sym typeface="Wingdings" pitchFamily="2" charset="2"/>
            </a:endParaRPr>
          </a:p>
          <a:p>
            <a:pPr marL="0" indent="0"/>
            <a:r>
              <a:rPr lang="en-US" i="1" dirty="0">
                <a:sym typeface="Wingdings" pitchFamily="2" charset="2"/>
              </a:rPr>
              <a:t>Oftentimes, the samples are just what they are…</a:t>
            </a:r>
          </a:p>
          <a:p>
            <a:pPr marL="0" indent="0"/>
            <a:endParaRPr lang="en-US" dirty="0"/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610241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4EFA71-1562-CBDC-B3F2-AE00BF09B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Transmission: photon flux detected upstream of the sample and downstream of the sample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Fluorescence: emitted photons are collected by  the detector placed on the side of the sample</a:t>
            </a:r>
          </a:p>
          <a:p>
            <a:r>
              <a:rPr lang="en-US" dirty="0"/>
              <a:t>For transmission absorbance (per Beer-Lambert law) is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 = -log(I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/I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dirty="0"/>
              <a:t>For fluorescence, in thin dilute sample approximation, intensity is proportional to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C2F29B7-3970-4084-DFC5-996EB1AA2C4C}"/>
              </a:ext>
            </a:extLst>
          </p:cNvPr>
          <p:cNvCxnSpPr/>
          <p:nvPr/>
        </p:nvCxnSpPr>
        <p:spPr>
          <a:xfrm flipH="1">
            <a:off x="2622841" y="2340355"/>
            <a:ext cx="763374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38C5AF7-872B-C67F-1525-7B923DE68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methods: transmission vs. fluorescence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1D8A75-A620-5B4B-8CD9-D5CF2C90ECD7}"/>
              </a:ext>
            </a:extLst>
          </p:cNvPr>
          <p:cNvSpPr/>
          <p:nvPr/>
        </p:nvSpPr>
        <p:spPr>
          <a:xfrm>
            <a:off x="7856044" y="2172522"/>
            <a:ext cx="1155540" cy="33566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154E5F-938E-FCA2-BBB4-3EFFBAA013F6}"/>
              </a:ext>
            </a:extLst>
          </p:cNvPr>
          <p:cNvSpPr/>
          <p:nvPr/>
        </p:nvSpPr>
        <p:spPr>
          <a:xfrm>
            <a:off x="3826126" y="2172522"/>
            <a:ext cx="1155540" cy="33566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A0AE09-A988-3D42-A1EB-1C430CB7C38E}"/>
              </a:ext>
            </a:extLst>
          </p:cNvPr>
          <p:cNvSpPr txBox="1"/>
          <p:nvPr/>
        </p:nvSpPr>
        <p:spPr>
          <a:xfrm>
            <a:off x="6004586" y="1839406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Sample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741698-7BD6-4C73-02A3-BA441529CF3A}"/>
              </a:ext>
            </a:extLst>
          </p:cNvPr>
          <p:cNvSpPr txBox="1"/>
          <p:nvPr/>
        </p:nvSpPr>
        <p:spPr>
          <a:xfrm>
            <a:off x="7723329" y="2522297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Detector I</a:t>
            </a:r>
            <a:r>
              <a:rPr lang="en-US" baseline="-25000" dirty="0"/>
              <a:t>0</a:t>
            </a:r>
            <a:br>
              <a:rPr lang="en-US" dirty="0"/>
            </a:br>
            <a:r>
              <a:rPr lang="en-US" dirty="0"/>
              <a:t>(ion chamber)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03AFCB-65AB-73FD-9724-2C41CB34C1CF}"/>
              </a:ext>
            </a:extLst>
          </p:cNvPr>
          <p:cNvSpPr txBox="1"/>
          <p:nvPr/>
        </p:nvSpPr>
        <p:spPr>
          <a:xfrm>
            <a:off x="3656247" y="2533202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Detector I</a:t>
            </a:r>
            <a:r>
              <a:rPr lang="en-US" baseline="-25000" dirty="0"/>
              <a:t>t</a:t>
            </a:r>
            <a:br>
              <a:rPr lang="en-US" dirty="0"/>
            </a:br>
            <a:r>
              <a:rPr lang="en-US" dirty="0"/>
              <a:t>(ion chamber)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9D5E24B9-0C74-D6E4-39FB-6CE2C35727E0}"/>
              </a:ext>
            </a:extLst>
          </p:cNvPr>
          <p:cNvSpPr/>
          <p:nvPr/>
        </p:nvSpPr>
        <p:spPr>
          <a:xfrm rot="6852458">
            <a:off x="2052555" y="2042472"/>
            <a:ext cx="1405734" cy="1157468"/>
          </a:xfrm>
          <a:prstGeom prst="arc">
            <a:avLst>
              <a:gd name="adj1" fmla="val 16200000"/>
              <a:gd name="adj2" fmla="val 20688561"/>
            </a:avLst>
          </a:prstGeom>
          <a:ln w="12700">
            <a:solidFill>
              <a:srgbClr val="002060"/>
            </a:solidFill>
            <a:headEnd type="triangl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43D73D-904A-485C-2D7D-FA103840374B}"/>
              </a:ext>
            </a:extLst>
          </p:cNvPr>
          <p:cNvSpPr txBox="1"/>
          <p:nvPr/>
        </p:nvSpPr>
        <p:spPr>
          <a:xfrm>
            <a:off x="431792" y="2755422"/>
            <a:ext cx="2196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Side note: we often put a corresponding metal foil and another detector for energy calibration</a:t>
            </a:r>
            <a:endParaRPr lang="en-US" sz="1600" dirty="0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75409CED-4E46-CD0F-0468-726BFE8F3D8B}"/>
              </a:ext>
            </a:extLst>
          </p:cNvPr>
          <p:cNvSpPr/>
          <p:nvPr/>
        </p:nvSpPr>
        <p:spPr>
          <a:xfrm rot="6852458" flipV="1">
            <a:off x="7505481" y="2019507"/>
            <a:ext cx="1405734" cy="1450278"/>
          </a:xfrm>
          <a:prstGeom prst="arc">
            <a:avLst>
              <a:gd name="adj1" fmla="val 16200000"/>
              <a:gd name="adj2" fmla="val 20688561"/>
            </a:avLst>
          </a:prstGeom>
          <a:ln w="12700">
            <a:solidFill>
              <a:srgbClr val="002060"/>
            </a:solidFill>
            <a:headEnd type="triangl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C51D33-CE51-A677-A583-585C00D76DB0}"/>
              </a:ext>
            </a:extLst>
          </p:cNvPr>
          <p:cNvSpPr txBox="1"/>
          <p:nvPr/>
        </p:nvSpPr>
        <p:spPr>
          <a:xfrm>
            <a:off x="7440824" y="3291444"/>
            <a:ext cx="2658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Side note: mind this distance: air absorbs photons</a:t>
            </a:r>
            <a:endParaRPr lang="en-US" sz="1600" dirty="0"/>
          </a:p>
        </p:txBody>
      </p:sp>
      <p:sp>
        <p:nvSpPr>
          <p:cNvPr id="16" name="AutoShape 2" descr="{\displaystyle I=I_{0}e^{-\mu d}.}">
            <a:extLst>
              <a:ext uri="{FF2B5EF4-FFF2-40B4-BE49-F238E27FC236}">
                <a16:creationId xmlns:a16="http://schemas.microsoft.com/office/drawing/2014/main" id="{F5CCE77B-51D3-E9BD-5EFC-CD83701E55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38506" y="2891117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riangle 18">
            <a:extLst>
              <a:ext uri="{FF2B5EF4-FFF2-40B4-BE49-F238E27FC236}">
                <a16:creationId xmlns:a16="http://schemas.microsoft.com/office/drawing/2014/main" id="{CC493748-C698-91C8-A778-5BB6F9A2B83F}"/>
              </a:ext>
            </a:extLst>
          </p:cNvPr>
          <p:cNvSpPr/>
          <p:nvPr/>
        </p:nvSpPr>
        <p:spPr>
          <a:xfrm>
            <a:off x="6096000" y="2341883"/>
            <a:ext cx="645706" cy="1296955"/>
          </a:xfrm>
          <a:prstGeom prst="triangl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6C4D10-2BE7-CF03-3B07-0AE258E7839F}"/>
              </a:ext>
            </a:extLst>
          </p:cNvPr>
          <p:cNvSpPr/>
          <p:nvPr/>
        </p:nvSpPr>
        <p:spPr>
          <a:xfrm>
            <a:off x="6270833" y="2187955"/>
            <a:ext cx="296041" cy="304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3F87FBC-FB9D-EEF5-1C85-CBB3FDF77946}"/>
              </a:ext>
            </a:extLst>
          </p:cNvPr>
          <p:cNvSpPr/>
          <p:nvPr/>
        </p:nvSpPr>
        <p:spPr>
          <a:xfrm>
            <a:off x="6103226" y="3661238"/>
            <a:ext cx="645706" cy="33566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901039-B068-359F-4877-4FE07C27EADB}"/>
              </a:ext>
            </a:extLst>
          </p:cNvPr>
          <p:cNvSpPr txBox="1"/>
          <p:nvPr/>
        </p:nvSpPr>
        <p:spPr>
          <a:xfrm>
            <a:off x="5221033" y="4019716"/>
            <a:ext cx="2467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Fluorescence detector</a:t>
            </a:r>
          </a:p>
        </p:txBody>
      </p:sp>
    </p:spTree>
    <p:extLst>
      <p:ext uri="{BB962C8B-B14F-4D97-AF65-F5344CB8AC3E}">
        <p14:creationId xmlns:p14="http://schemas.microsoft.com/office/powerpoint/2010/main" val="3317470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9E0D5-59D6-3248-DDBE-FAF1FA98B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FF71E3-7F55-C895-DA63-664B4B3E7D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Considerations: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Beam size at a specific beamline</a:t>
            </a:r>
          </a:p>
          <a:p>
            <a:pPr marL="692150" lvl="1" indent="-346075"/>
            <a:r>
              <a:rPr lang="en-US" dirty="0"/>
              <a:t>ISS: 1</a:t>
            </a:r>
            <a:r>
              <a:rPr lang="en-US" dirty="0">
                <a:solidFill>
                  <a:srgbClr val="494B4D"/>
                </a:solidFill>
                <a:latin typeface="Roboto" panose="02000000000000000000" pitchFamily="2" charset="0"/>
              </a:rPr>
              <a:t> mm</a:t>
            </a:r>
            <a:r>
              <a:rPr lang="en-US" b="0" i="0" dirty="0">
                <a:solidFill>
                  <a:srgbClr val="494B4D"/>
                </a:solidFill>
                <a:effectLst/>
                <a:latin typeface="Roboto" panose="02000000000000000000" pitchFamily="2" charset="0"/>
              </a:rPr>
              <a:t> (H)</a:t>
            </a:r>
            <a:r>
              <a:rPr lang="en-US" dirty="0">
                <a:solidFill>
                  <a:srgbClr val="494B4D"/>
                </a:solidFill>
                <a:latin typeface="Roboto" panose="02000000000000000000" pitchFamily="2" charset="0"/>
              </a:rPr>
              <a:t> x 1 mm</a:t>
            </a:r>
            <a:r>
              <a:rPr lang="en-US" b="0" i="0" dirty="0">
                <a:solidFill>
                  <a:srgbClr val="494B4D"/>
                </a:solidFill>
                <a:effectLst/>
                <a:latin typeface="Roboto" panose="02000000000000000000" pitchFamily="2" charset="0"/>
              </a:rPr>
              <a:t>(V) or 50-100 µm (FWHM).</a:t>
            </a:r>
          </a:p>
          <a:p>
            <a:pPr marL="692150" lvl="1" indent="-346075"/>
            <a:r>
              <a:rPr lang="en-US" dirty="0">
                <a:solidFill>
                  <a:srgbClr val="494B4D"/>
                </a:solidFill>
                <a:latin typeface="Roboto" panose="02000000000000000000" pitchFamily="2" charset="0"/>
              </a:rPr>
              <a:t>QAS: </a:t>
            </a:r>
            <a:r>
              <a:rPr lang="en-US" b="0" i="0" dirty="0">
                <a:solidFill>
                  <a:srgbClr val="494B4D"/>
                </a:solidFill>
                <a:effectLst/>
                <a:latin typeface="Roboto" panose="02000000000000000000" pitchFamily="2" charset="0"/>
              </a:rPr>
              <a:t>10 mm(H) 1.5 mm(V) x 10 mm(H), or ~0.5 mm (FWHM)</a:t>
            </a:r>
            <a:r>
              <a:rPr lang="en-US" dirty="0"/>
              <a:t>, </a:t>
            </a:r>
          </a:p>
          <a:p>
            <a:pPr marL="692150" lvl="1" indent="-346075"/>
            <a:r>
              <a:rPr lang="en-US" dirty="0"/>
              <a:t>BMM: </a:t>
            </a:r>
            <a:r>
              <a:rPr lang="en-US" b="0" i="0" dirty="0">
                <a:solidFill>
                  <a:srgbClr val="494B4D"/>
                </a:solidFill>
                <a:effectLst/>
                <a:latin typeface="Roboto" panose="02000000000000000000" pitchFamily="2" charset="0"/>
              </a:rPr>
              <a:t>8 mm (H) by 1 mm (V) or 300 µm (FWHM).</a:t>
            </a:r>
            <a:endParaRPr lang="en-US" dirty="0">
              <a:solidFill>
                <a:srgbClr val="494B4D"/>
              </a:solidFill>
              <a:latin typeface="Roboto" panose="02000000000000000000" pitchFamily="2" charset="0"/>
            </a:endParaRPr>
          </a:p>
          <a:p>
            <a:pPr marL="128588" indent="-457200">
              <a:buFont typeface="+mj-lt"/>
              <a:buAutoNum type="arabicPeriod"/>
            </a:pPr>
            <a:r>
              <a:rPr lang="en-US" b="0" i="0" dirty="0">
                <a:solidFill>
                  <a:srgbClr val="494B4D"/>
                </a:solidFill>
                <a:effectLst/>
                <a:latin typeface="Roboto" panose="02000000000000000000" pitchFamily="2" charset="0"/>
              </a:rPr>
              <a:t>Standard holder</a:t>
            </a:r>
          </a:p>
          <a:p>
            <a:pPr marL="128588" indent="-457200">
              <a:buFont typeface="+mj-lt"/>
              <a:buAutoNum type="arabicPeriod"/>
            </a:pPr>
            <a:r>
              <a:rPr lang="en-US" b="0" i="0" dirty="0">
                <a:solidFill>
                  <a:srgbClr val="494B4D"/>
                </a:solidFill>
                <a:effectLst/>
                <a:latin typeface="Roboto" panose="02000000000000000000" pitchFamily="2" charset="0"/>
              </a:rPr>
              <a:t>Ease of handling</a:t>
            </a:r>
            <a:endParaRPr lang="en-US" dirty="0">
              <a:solidFill>
                <a:srgbClr val="494B4D"/>
              </a:solidFill>
              <a:latin typeface="Roboto" panose="02000000000000000000" pitchFamily="2" charset="0"/>
            </a:endParaRPr>
          </a:p>
          <a:p>
            <a:pPr marL="17463" indent="-346075"/>
            <a:endParaRPr lang="en-US" dirty="0">
              <a:solidFill>
                <a:srgbClr val="494B4D"/>
              </a:solidFill>
              <a:latin typeface="Roboto" panose="02000000000000000000" pitchFamily="2" charset="0"/>
            </a:endParaRPr>
          </a:p>
          <a:p>
            <a:pPr marL="17463" indent="-346075"/>
            <a:endParaRPr lang="en-US" b="0" i="0" dirty="0">
              <a:solidFill>
                <a:srgbClr val="494B4D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686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31333-6FFE-C03E-6532-E74650884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Uniformity is the key!!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01EA0E-D83E-755F-DD1B-54108BDB1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70710"/>
            <a:ext cx="11049000" cy="2258290"/>
          </a:xfrm>
        </p:spPr>
        <p:txBody>
          <a:bodyPr>
            <a:normAutofit/>
          </a:bodyPr>
          <a:lstStyle/>
          <a:p>
            <a:r>
              <a:rPr lang="en-US" dirty="0"/>
              <a:t>Basic rule of sample preparation: sample shall be made </a:t>
            </a:r>
            <a:r>
              <a:rPr lang="en-US" b="1" dirty="0">
                <a:solidFill>
                  <a:srgbClr val="00B050"/>
                </a:solidFill>
              </a:rPr>
              <a:t>homogenous</a:t>
            </a:r>
            <a:r>
              <a:rPr lang="en-US" dirty="0"/>
              <a:t> so that every X-ray photon interacts identically no matter what area on the sample it hits. </a:t>
            </a:r>
          </a:p>
          <a:p>
            <a:r>
              <a:rPr lang="en-US" dirty="0"/>
              <a:t>Attenuation Length:</a:t>
            </a:r>
            <a:br>
              <a:rPr lang="en-US" dirty="0"/>
            </a:br>
            <a:r>
              <a:rPr lang="en-US" sz="2000" dirty="0"/>
              <a:t>The depth into the material measured along the beam where the X-ray flux falls to 1/e of its value at the surface.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 descr="A graph with numbers and lines&#10;&#10;Description automatically generated">
            <a:extLst>
              <a:ext uri="{FF2B5EF4-FFF2-40B4-BE49-F238E27FC236}">
                <a16:creationId xmlns:a16="http://schemas.microsoft.com/office/drawing/2014/main" id="{42CAD9FE-1162-C010-D7C2-5C856831A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3347977"/>
            <a:ext cx="3835399" cy="296315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FB4CB21-2B7B-EF50-6630-89320973A51A}"/>
              </a:ext>
            </a:extLst>
          </p:cNvPr>
          <p:cNvSpPr txBox="1">
            <a:spLocks/>
          </p:cNvSpPr>
          <p:nvPr/>
        </p:nvSpPr>
        <p:spPr>
          <a:xfrm>
            <a:off x="4305782" y="3566670"/>
            <a:ext cx="7777706" cy="2258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To be homogenous enough means particles shall be </a:t>
            </a:r>
            <a:r>
              <a:rPr lang="en-US" b="1" dirty="0">
                <a:solidFill>
                  <a:srgbClr val="00B050"/>
                </a:solidFill>
              </a:rPr>
              <a:t>smaller</a:t>
            </a:r>
            <a:r>
              <a:rPr lang="en-US" dirty="0"/>
              <a:t> than the attenuation length</a:t>
            </a:r>
          </a:p>
          <a:p>
            <a:endParaRPr lang="en-US" dirty="0"/>
          </a:p>
          <a:p>
            <a:r>
              <a:rPr lang="en-US" sz="1800" dirty="0"/>
              <a:t>Disclaimer: sometimes you cannot make smaller particles, e.g., certain sieve fraction of a catalyst to prevent gas flow blockage.   </a:t>
            </a:r>
          </a:p>
        </p:txBody>
      </p:sp>
    </p:spTree>
    <p:extLst>
      <p:ext uri="{BB962C8B-B14F-4D97-AF65-F5344CB8AC3E}">
        <p14:creationId xmlns:p14="http://schemas.microsoft.com/office/powerpoint/2010/main" val="858285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C4848-1CB0-1903-7419-CFD763D7B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Uniformity is the key!! (cont.)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661E5A-E310-BF7E-3AD0-58EC11D5BBB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71499" y="1170709"/>
                <a:ext cx="6444690" cy="4862101"/>
              </a:xfrm>
            </p:spPr>
            <p:txBody>
              <a:bodyPr>
                <a:noAutofit/>
              </a:bodyPr>
              <a:lstStyle/>
              <a:p>
                <a:r>
                  <a:rPr lang="en-US" dirty="0"/>
                  <a:t>Imagine your sample looks like that</a:t>
                </a:r>
              </a:p>
              <a:p>
                <a:endParaRPr lang="en-US" dirty="0"/>
              </a:p>
              <a:p>
                <a:r>
                  <a:rPr lang="en-US" sz="2000" dirty="0"/>
                  <a:t>There are regions of varying density and pinholes: the X-ray leakage problem leads to spectra distortion: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000" dirty="0"/>
                  <a:t>White line intensity decreases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000" dirty="0"/>
                  <a:t>Photons seeing different effective thicknesses create a “disorder” that manifests itself in artificially exaggerated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000" baseline="30000" dirty="0"/>
                  <a:t>2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000" dirty="0"/>
                  <a:t>Noise in the data increases</a:t>
                </a:r>
              </a:p>
              <a:p>
                <a:pPr marL="0" indent="0"/>
                <a:r>
                  <a:rPr lang="en-US" sz="2800" dirty="0">
                    <a:solidFill>
                      <a:srgbClr val="00B050"/>
                    </a:solidFill>
                  </a:rPr>
                  <a:t>Takeaway</a:t>
                </a:r>
              </a:p>
              <a:p>
                <a:pPr marL="0" indent="0"/>
                <a:r>
                  <a:rPr lang="en-US" dirty="0">
                    <a:solidFill>
                      <a:srgbClr val="00B050"/>
                    </a:solidFill>
                  </a:rPr>
                  <a:t>Particles shall be smaller than attenuation length and uniformly dispersed over the sample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661E5A-E310-BF7E-3AD0-58EC11D5BBB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1499" y="1170709"/>
                <a:ext cx="6444690" cy="4862101"/>
              </a:xfrm>
              <a:blipFill>
                <a:blip r:embed="rId3"/>
                <a:stretch>
                  <a:fillRect l="-1969" t="-1042" r="-394" b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White Pebble Landscaping Rocks for Sale | RS&amp;P">
            <a:extLst>
              <a:ext uri="{FF2B5EF4-FFF2-40B4-BE49-F238E27FC236}">
                <a16:creationId xmlns:a16="http://schemas.microsoft.com/office/drawing/2014/main" id="{F96FCC36-5438-74F8-9C6E-B872BD382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07" y="433168"/>
            <a:ext cx="3100541" cy="232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A971F765-88DF-C91A-F61E-9CE7ABFE336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383"/>
          <a:stretch/>
        </p:blipFill>
        <p:spPr>
          <a:xfrm>
            <a:off x="7912380" y="3116124"/>
            <a:ext cx="3321714" cy="3741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6E9B90-54A6-A158-13D8-0FF58C292032}"/>
              </a:ext>
            </a:extLst>
          </p:cNvPr>
          <p:cNvSpPr txBox="1"/>
          <p:nvPr/>
        </p:nvSpPr>
        <p:spPr>
          <a:xfrm>
            <a:off x="7517933" y="2826616"/>
            <a:ext cx="4674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Simulated spectra for particle sizes from 30 um to 0.3 um </a:t>
            </a:r>
          </a:p>
        </p:txBody>
      </p:sp>
    </p:spTree>
    <p:extLst>
      <p:ext uri="{BB962C8B-B14F-4D97-AF65-F5344CB8AC3E}">
        <p14:creationId xmlns:p14="http://schemas.microsoft.com/office/powerpoint/2010/main" val="3916511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C5AF7-872B-C67F-1525-7B923DE68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preparation for transmission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4EFA71-1562-CBDC-B3F2-AE00BF09B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recommended that the sample for transmission measurements has an edge step of 1-1.5 (however, 0.1-1 can be acceptable if the sample is of good quality) </a:t>
            </a:r>
            <a:endParaRPr lang="en-US" i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1065D7B-D8CD-98B2-5958-A96B9CEE410C}"/>
              </a:ext>
            </a:extLst>
          </p:cNvPr>
          <p:cNvGrpSpPr/>
          <p:nvPr/>
        </p:nvGrpSpPr>
        <p:grpSpPr>
          <a:xfrm>
            <a:off x="4241512" y="2177694"/>
            <a:ext cx="5168706" cy="4523754"/>
            <a:chOff x="664935" y="2351314"/>
            <a:chExt cx="3911654" cy="3423557"/>
          </a:xfrm>
        </p:grpSpPr>
        <p:pic>
          <p:nvPicPr>
            <p:cNvPr id="17" name="Picture 16" descr="A graph of energy&#10;&#10;Description automatically generated">
              <a:extLst>
                <a:ext uri="{FF2B5EF4-FFF2-40B4-BE49-F238E27FC236}">
                  <a16:creationId xmlns:a16="http://schemas.microsoft.com/office/drawing/2014/main" id="{71FCB6A9-AE80-DCC3-20D9-8DEE5B71D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4935" y="2351314"/>
              <a:ext cx="3911654" cy="3423557"/>
            </a:xfrm>
            <a:prstGeom prst="rect">
              <a:avLst/>
            </a:prstGeom>
          </p:spPr>
        </p:pic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378F774-DD6A-D506-614A-725C7D7A46FE}"/>
                </a:ext>
              </a:extLst>
            </p:cNvPr>
            <p:cNvSpPr/>
            <p:nvPr/>
          </p:nvSpPr>
          <p:spPr>
            <a:xfrm>
              <a:off x="1356515" y="2736565"/>
              <a:ext cx="2997824" cy="2499462"/>
            </a:xfrm>
            <a:custGeom>
              <a:avLst/>
              <a:gdLst>
                <a:gd name="connsiteX0" fmla="*/ 0 w 2993571"/>
                <a:gd name="connsiteY0" fmla="*/ 0 h 1597043"/>
                <a:gd name="connsiteX1" fmla="*/ 2264228 w 2993571"/>
                <a:gd name="connsiteY1" fmla="*/ 1524000 h 1597043"/>
                <a:gd name="connsiteX2" fmla="*/ 2993571 w 2993571"/>
                <a:gd name="connsiteY2" fmla="*/ 1371600 h 1597043"/>
                <a:gd name="connsiteX3" fmla="*/ 2993571 w 2993571"/>
                <a:gd name="connsiteY3" fmla="*/ 1371600 h 1597043"/>
                <a:gd name="connsiteX4" fmla="*/ 2993571 w 2993571"/>
                <a:gd name="connsiteY4" fmla="*/ 1371600 h 1597043"/>
                <a:gd name="connsiteX0" fmla="*/ 0 w 2993571"/>
                <a:gd name="connsiteY0" fmla="*/ 0 h 1383792"/>
                <a:gd name="connsiteX1" fmla="*/ 1404257 w 2993571"/>
                <a:gd name="connsiteY1" fmla="*/ 1219200 h 1383792"/>
                <a:gd name="connsiteX2" fmla="*/ 2993571 w 2993571"/>
                <a:gd name="connsiteY2" fmla="*/ 1371600 h 1383792"/>
                <a:gd name="connsiteX3" fmla="*/ 2993571 w 2993571"/>
                <a:gd name="connsiteY3" fmla="*/ 1371600 h 1383792"/>
                <a:gd name="connsiteX4" fmla="*/ 2993571 w 2993571"/>
                <a:gd name="connsiteY4" fmla="*/ 1371600 h 1383792"/>
                <a:gd name="connsiteX0" fmla="*/ 0 w 2993571"/>
                <a:gd name="connsiteY0" fmla="*/ 0 h 2068286"/>
                <a:gd name="connsiteX1" fmla="*/ 1404257 w 2993571"/>
                <a:gd name="connsiteY1" fmla="*/ 1219200 h 2068286"/>
                <a:gd name="connsiteX2" fmla="*/ 2993571 w 2993571"/>
                <a:gd name="connsiteY2" fmla="*/ 1371600 h 2068286"/>
                <a:gd name="connsiteX3" fmla="*/ 2993571 w 2993571"/>
                <a:gd name="connsiteY3" fmla="*/ 1371600 h 2068286"/>
                <a:gd name="connsiteX4" fmla="*/ 2721429 w 2993571"/>
                <a:gd name="connsiteY4" fmla="*/ 2068286 h 2068286"/>
                <a:gd name="connsiteX0" fmla="*/ 0 w 2993571"/>
                <a:gd name="connsiteY0" fmla="*/ 0 h 1383792"/>
                <a:gd name="connsiteX1" fmla="*/ 1404257 w 2993571"/>
                <a:gd name="connsiteY1" fmla="*/ 1219200 h 1383792"/>
                <a:gd name="connsiteX2" fmla="*/ 2993571 w 2993571"/>
                <a:gd name="connsiteY2" fmla="*/ 1371600 h 1383792"/>
                <a:gd name="connsiteX3" fmla="*/ 2993571 w 2993571"/>
                <a:gd name="connsiteY3" fmla="*/ 1371600 h 1383792"/>
                <a:gd name="connsiteX0" fmla="*/ 0 w 3124200"/>
                <a:gd name="connsiteY0" fmla="*/ 0 h 1632858"/>
                <a:gd name="connsiteX1" fmla="*/ 1404257 w 3124200"/>
                <a:gd name="connsiteY1" fmla="*/ 1219200 h 1632858"/>
                <a:gd name="connsiteX2" fmla="*/ 2993571 w 3124200"/>
                <a:gd name="connsiteY2" fmla="*/ 1371600 h 1632858"/>
                <a:gd name="connsiteX3" fmla="*/ 3124200 w 3124200"/>
                <a:gd name="connsiteY3" fmla="*/ 1632858 h 1632858"/>
                <a:gd name="connsiteX0" fmla="*/ 0 w 2993571"/>
                <a:gd name="connsiteY0" fmla="*/ 0 h 1383792"/>
                <a:gd name="connsiteX1" fmla="*/ 1404257 w 2993571"/>
                <a:gd name="connsiteY1" fmla="*/ 1219200 h 1383792"/>
                <a:gd name="connsiteX2" fmla="*/ 2993571 w 2993571"/>
                <a:gd name="connsiteY2" fmla="*/ 1371600 h 1383792"/>
                <a:gd name="connsiteX0" fmla="*/ 0 w 1404257"/>
                <a:gd name="connsiteY0" fmla="*/ 0 h 1219200"/>
                <a:gd name="connsiteX1" fmla="*/ 1404257 w 1404257"/>
                <a:gd name="connsiteY1" fmla="*/ 1219200 h 1219200"/>
                <a:gd name="connsiteX0" fmla="*/ 0 w 2677886"/>
                <a:gd name="connsiteY0" fmla="*/ 0 h 2133600"/>
                <a:gd name="connsiteX1" fmla="*/ 2677886 w 2677886"/>
                <a:gd name="connsiteY1" fmla="*/ 2133600 h 2133600"/>
                <a:gd name="connsiteX0" fmla="*/ 0 w 2677886"/>
                <a:gd name="connsiteY0" fmla="*/ 0 h 2133600"/>
                <a:gd name="connsiteX1" fmla="*/ 2677886 w 2677886"/>
                <a:gd name="connsiteY1" fmla="*/ 2133600 h 2133600"/>
                <a:gd name="connsiteX0" fmla="*/ 0 w 2677886"/>
                <a:gd name="connsiteY0" fmla="*/ 0 h 2133600"/>
                <a:gd name="connsiteX1" fmla="*/ 2677886 w 2677886"/>
                <a:gd name="connsiteY1" fmla="*/ 2133600 h 2133600"/>
                <a:gd name="connsiteX0" fmla="*/ 0 w 3015343"/>
                <a:gd name="connsiteY0" fmla="*/ 0 h 2481943"/>
                <a:gd name="connsiteX1" fmla="*/ 3015343 w 3015343"/>
                <a:gd name="connsiteY1" fmla="*/ 2481943 h 2481943"/>
                <a:gd name="connsiteX0" fmla="*/ 0 w 3015343"/>
                <a:gd name="connsiteY0" fmla="*/ 0 h 2481943"/>
                <a:gd name="connsiteX1" fmla="*/ 3015343 w 3015343"/>
                <a:gd name="connsiteY1" fmla="*/ 2481943 h 2481943"/>
                <a:gd name="connsiteX0" fmla="*/ 0 w 3015343"/>
                <a:gd name="connsiteY0" fmla="*/ 0 h 2481943"/>
                <a:gd name="connsiteX1" fmla="*/ 3015343 w 3015343"/>
                <a:gd name="connsiteY1" fmla="*/ 2481943 h 2481943"/>
                <a:gd name="connsiteX0" fmla="*/ 0 w 3015343"/>
                <a:gd name="connsiteY0" fmla="*/ 0 h 2481943"/>
                <a:gd name="connsiteX1" fmla="*/ 3015343 w 3015343"/>
                <a:gd name="connsiteY1" fmla="*/ 2481943 h 2481943"/>
                <a:gd name="connsiteX0" fmla="*/ 0 w 2997824"/>
                <a:gd name="connsiteY0" fmla="*/ 0 h 2499462"/>
                <a:gd name="connsiteX1" fmla="*/ 2997824 w 2997824"/>
                <a:gd name="connsiteY1" fmla="*/ 2499462 h 2499462"/>
                <a:gd name="connsiteX0" fmla="*/ 0 w 2997824"/>
                <a:gd name="connsiteY0" fmla="*/ 0 h 2499462"/>
                <a:gd name="connsiteX1" fmla="*/ 2997824 w 2997824"/>
                <a:gd name="connsiteY1" fmla="*/ 2499462 h 24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97824" h="2499462">
                  <a:moveTo>
                    <a:pt x="0" y="0"/>
                  </a:moveTo>
                  <a:cubicBezTo>
                    <a:pt x="739009" y="835394"/>
                    <a:pt x="1954354" y="1979074"/>
                    <a:pt x="2997824" y="2499462"/>
                  </a:cubicBezTo>
                </a:path>
              </a:pathLst>
            </a:custGeom>
            <a:noFill/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C739F4C4-5A86-197F-520F-2A0D4DCDC42F}"/>
                </a:ext>
              </a:extLst>
            </p:cNvPr>
            <p:cNvSpPr/>
            <p:nvPr/>
          </p:nvSpPr>
          <p:spPr>
            <a:xfrm>
              <a:off x="1149403" y="4531179"/>
              <a:ext cx="1034144" cy="718456"/>
            </a:xfrm>
            <a:custGeom>
              <a:avLst/>
              <a:gdLst>
                <a:gd name="connsiteX0" fmla="*/ 0 w 2993571"/>
                <a:gd name="connsiteY0" fmla="*/ 0 h 1597043"/>
                <a:gd name="connsiteX1" fmla="*/ 2264228 w 2993571"/>
                <a:gd name="connsiteY1" fmla="*/ 1524000 h 1597043"/>
                <a:gd name="connsiteX2" fmla="*/ 2993571 w 2993571"/>
                <a:gd name="connsiteY2" fmla="*/ 1371600 h 1597043"/>
                <a:gd name="connsiteX3" fmla="*/ 2993571 w 2993571"/>
                <a:gd name="connsiteY3" fmla="*/ 1371600 h 1597043"/>
                <a:gd name="connsiteX4" fmla="*/ 2993571 w 2993571"/>
                <a:gd name="connsiteY4" fmla="*/ 1371600 h 1597043"/>
                <a:gd name="connsiteX0" fmla="*/ 0 w 2993571"/>
                <a:gd name="connsiteY0" fmla="*/ 0 h 1383792"/>
                <a:gd name="connsiteX1" fmla="*/ 1404257 w 2993571"/>
                <a:gd name="connsiteY1" fmla="*/ 1219200 h 1383792"/>
                <a:gd name="connsiteX2" fmla="*/ 2993571 w 2993571"/>
                <a:gd name="connsiteY2" fmla="*/ 1371600 h 1383792"/>
                <a:gd name="connsiteX3" fmla="*/ 2993571 w 2993571"/>
                <a:gd name="connsiteY3" fmla="*/ 1371600 h 1383792"/>
                <a:gd name="connsiteX4" fmla="*/ 2993571 w 2993571"/>
                <a:gd name="connsiteY4" fmla="*/ 1371600 h 1383792"/>
                <a:gd name="connsiteX0" fmla="*/ 0 w 2993571"/>
                <a:gd name="connsiteY0" fmla="*/ 0 h 2068286"/>
                <a:gd name="connsiteX1" fmla="*/ 1404257 w 2993571"/>
                <a:gd name="connsiteY1" fmla="*/ 1219200 h 2068286"/>
                <a:gd name="connsiteX2" fmla="*/ 2993571 w 2993571"/>
                <a:gd name="connsiteY2" fmla="*/ 1371600 h 2068286"/>
                <a:gd name="connsiteX3" fmla="*/ 2993571 w 2993571"/>
                <a:gd name="connsiteY3" fmla="*/ 1371600 h 2068286"/>
                <a:gd name="connsiteX4" fmla="*/ 2721429 w 2993571"/>
                <a:gd name="connsiteY4" fmla="*/ 2068286 h 2068286"/>
                <a:gd name="connsiteX0" fmla="*/ 0 w 2993571"/>
                <a:gd name="connsiteY0" fmla="*/ 0 h 1383792"/>
                <a:gd name="connsiteX1" fmla="*/ 1404257 w 2993571"/>
                <a:gd name="connsiteY1" fmla="*/ 1219200 h 1383792"/>
                <a:gd name="connsiteX2" fmla="*/ 2993571 w 2993571"/>
                <a:gd name="connsiteY2" fmla="*/ 1371600 h 1383792"/>
                <a:gd name="connsiteX3" fmla="*/ 2993571 w 2993571"/>
                <a:gd name="connsiteY3" fmla="*/ 1371600 h 1383792"/>
                <a:gd name="connsiteX0" fmla="*/ 0 w 3124200"/>
                <a:gd name="connsiteY0" fmla="*/ 0 h 1632858"/>
                <a:gd name="connsiteX1" fmla="*/ 1404257 w 3124200"/>
                <a:gd name="connsiteY1" fmla="*/ 1219200 h 1632858"/>
                <a:gd name="connsiteX2" fmla="*/ 2993571 w 3124200"/>
                <a:gd name="connsiteY2" fmla="*/ 1371600 h 1632858"/>
                <a:gd name="connsiteX3" fmla="*/ 3124200 w 3124200"/>
                <a:gd name="connsiteY3" fmla="*/ 1632858 h 1632858"/>
                <a:gd name="connsiteX0" fmla="*/ 0 w 2993571"/>
                <a:gd name="connsiteY0" fmla="*/ 0 h 1383792"/>
                <a:gd name="connsiteX1" fmla="*/ 1404257 w 2993571"/>
                <a:gd name="connsiteY1" fmla="*/ 1219200 h 1383792"/>
                <a:gd name="connsiteX2" fmla="*/ 2993571 w 2993571"/>
                <a:gd name="connsiteY2" fmla="*/ 1371600 h 1383792"/>
                <a:gd name="connsiteX0" fmla="*/ 0 w 1404257"/>
                <a:gd name="connsiteY0" fmla="*/ 0 h 1219200"/>
                <a:gd name="connsiteX1" fmla="*/ 1404257 w 1404257"/>
                <a:gd name="connsiteY1" fmla="*/ 1219200 h 1219200"/>
                <a:gd name="connsiteX0" fmla="*/ 0 w 2677886"/>
                <a:gd name="connsiteY0" fmla="*/ 0 h 2133600"/>
                <a:gd name="connsiteX1" fmla="*/ 2677886 w 2677886"/>
                <a:gd name="connsiteY1" fmla="*/ 2133600 h 2133600"/>
                <a:gd name="connsiteX0" fmla="*/ 0 w 2677886"/>
                <a:gd name="connsiteY0" fmla="*/ 0 h 2133600"/>
                <a:gd name="connsiteX1" fmla="*/ 2677886 w 2677886"/>
                <a:gd name="connsiteY1" fmla="*/ 2133600 h 2133600"/>
                <a:gd name="connsiteX0" fmla="*/ 0 w 2677886"/>
                <a:gd name="connsiteY0" fmla="*/ 0 h 2133600"/>
                <a:gd name="connsiteX1" fmla="*/ 2677886 w 2677886"/>
                <a:gd name="connsiteY1" fmla="*/ 2133600 h 2133600"/>
                <a:gd name="connsiteX0" fmla="*/ 0 w 3015343"/>
                <a:gd name="connsiteY0" fmla="*/ 0 h 2481943"/>
                <a:gd name="connsiteX1" fmla="*/ 3015343 w 3015343"/>
                <a:gd name="connsiteY1" fmla="*/ 2481943 h 2481943"/>
                <a:gd name="connsiteX0" fmla="*/ 0 w 3015343"/>
                <a:gd name="connsiteY0" fmla="*/ 0 h 2481943"/>
                <a:gd name="connsiteX1" fmla="*/ 3015343 w 3015343"/>
                <a:gd name="connsiteY1" fmla="*/ 2481943 h 2481943"/>
                <a:gd name="connsiteX0" fmla="*/ 0 w 3015343"/>
                <a:gd name="connsiteY0" fmla="*/ 0 h 2481943"/>
                <a:gd name="connsiteX1" fmla="*/ 3015343 w 3015343"/>
                <a:gd name="connsiteY1" fmla="*/ 2481943 h 2481943"/>
                <a:gd name="connsiteX0" fmla="*/ 0 w 957943"/>
                <a:gd name="connsiteY0" fmla="*/ 0 h 1066800"/>
                <a:gd name="connsiteX1" fmla="*/ 957943 w 957943"/>
                <a:gd name="connsiteY1" fmla="*/ 1066800 h 1066800"/>
                <a:gd name="connsiteX0" fmla="*/ 0 w 1001486"/>
                <a:gd name="connsiteY0" fmla="*/ 0 h 772885"/>
                <a:gd name="connsiteX1" fmla="*/ 1001486 w 1001486"/>
                <a:gd name="connsiteY1" fmla="*/ 772885 h 772885"/>
                <a:gd name="connsiteX0" fmla="*/ 0 w 1404258"/>
                <a:gd name="connsiteY0" fmla="*/ 0 h 957942"/>
                <a:gd name="connsiteX1" fmla="*/ 1404258 w 1404258"/>
                <a:gd name="connsiteY1" fmla="*/ 957942 h 957942"/>
                <a:gd name="connsiteX0" fmla="*/ 0 w 1404258"/>
                <a:gd name="connsiteY0" fmla="*/ 0 h 957942"/>
                <a:gd name="connsiteX1" fmla="*/ 1404258 w 1404258"/>
                <a:gd name="connsiteY1" fmla="*/ 957942 h 957942"/>
                <a:gd name="connsiteX0" fmla="*/ 0 w 1404258"/>
                <a:gd name="connsiteY0" fmla="*/ 0 h 957942"/>
                <a:gd name="connsiteX1" fmla="*/ 1404258 w 1404258"/>
                <a:gd name="connsiteY1" fmla="*/ 957942 h 957942"/>
                <a:gd name="connsiteX0" fmla="*/ 0 w 805544"/>
                <a:gd name="connsiteY0" fmla="*/ 0 h 674913"/>
                <a:gd name="connsiteX1" fmla="*/ 805544 w 805544"/>
                <a:gd name="connsiteY1" fmla="*/ 674913 h 674913"/>
                <a:gd name="connsiteX0" fmla="*/ 0 w 805544"/>
                <a:gd name="connsiteY0" fmla="*/ 0 h 674913"/>
                <a:gd name="connsiteX1" fmla="*/ 805544 w 805544"/>
                <a:gd name="connsiteY1" fmla="*/ 674913 h 674913"/>
                <a:gd name="connsiteX0" fmla="*/ 0 w 1088572"/>
                <a:gd name="connsiteY0" fmla="*/ 0 h 892628"/>
                <a:gd name="connsiteX1" fmla="*/ 1088572 w 1088572"/>
                <a:gd name="connsiteY1" fmla="*/ 892628 h 892628"/>
                <a:gd name="connsiteX0" fmla="*/ 0 w 1110344"/>
                <a:gd name="connsiteY0" fmla="*/ 0 h 859970"/>
                <a:gd name="connsiteX1" fmla="*/ 1110344 w 1110344"/>
                <a:gd name="connsiteY1" fmla="*/ 859970 h 859970"/>
                <a:gd name="connsiteX0" fmla="*/ 0 w 1034144"/>
                <a:gd name="connsiteY0" fmla="*/ 0 h 718456"/>
                <a:gd name="connsiteX1" fmla="*/ 1034144 w 1034144"/>
                <a:gd name="connsiteY1" fmla="*/ 718456 h 718456"/>
                <a:gd name="connsiteX0" fmla="*/ 0 w 1034144"/>
                <a:gd name="connsiteY0" fmla="*/ 0 h 718456"/>
                <a:gd name="connsiteX1" fmla="*/ 1034144 w 1034144"/>
                <a:gd name="connsiteY1" fmla="*/ 718456 h 71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4144" h="718456">
                  <a:moveTo>
                    <a:pt x="0" y="0"/>
                  </a:moveTo>
                  <a:cubicBezTo>
                    <a:pt x="414564" y="342900"/>
                    <a:pt x="720273" y="522512"/>
                    <a:pt x="1034144" y="718456"/>
                  </a:cubicBezTo>
                </a:path>
              </a:pathLst>
            </a:custGeom>
            <a:noFill/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7BCDA517-5F32-662E-56BF-4C78C4514EB9}"/>
                </a:ext>
              </a:extLst>
            </p:cNvPr>
            <p:cNvCxnSpPr/>
            <p:nvPr/>
          </p:nvCxnSpPr>
          <p:spPr>
            <a:xfrm flipV="1">
              <a:off x="2068286" y="3601759"/>
              <a:ext cx="0" cy="1481870"/>
            </a:xfrm>
            <a:prstGeom prst="straightConnector1">
              <a:avLst/>
            </a:prstGeom>
            <a:ln w="28575">
              <a:solidFill>
                <a:srgbClr val="0070C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77CE0C1-F3A0-AB68-FA51-C345424B34F6}"/>
                </a:ext>
              </a:extLst>
            </p:cNvPr>
            <p:cNvSpPr txBox="1"/>
            <p:nvPr/>
          </p:nvSpPr>
          <p:spPr>
            <a:xfrm>
              <a:off x="2183547" y="2871395"/>
              <a:ext cx="2191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Edge jump of ~0.65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8905613"/>
      </p:ext>
    </p:extLst>
  </p:cSld>
  <p:clrMapOvr>
    <a:masterClrMapping/>
  </p:clrMapOvr>
</p:sld>
</file>

<file path=ppt/theme/theme1.xml><?xml version="1.0" encoding="utf-8"?>
<a:theme xmlns:a="http://schemas.openxmlformats.org/drawingml/2006/main" name="BNL">
  <a:themeElements>
    <a:clrScheme name="BNL_NSLS-II">
      <a:dk1>
        <a:srgbClr val="000000"/>
      </a:dk1>
      <a:lt1>
        <a:srgbClr val="FFFFFF"/>
      </a:lt1>
      <a:dk2>
        <a:srgbClr val="105B78"/>
      </a:dk2>
      <a:lt2>
        <a:srgbClr val="00ACDB"/>
      </a:lt2>
      <a:accent1>
        <a:srgbClr val="B2D33A"/>
      </a:accent1>
      <a:accent2>
        <a:srgbClr val="F68A1F"/>
      </a:accent2>
      <a:accent3>
        <a:srgbClr val="B62466"/>
      </a:accent3>
      <a:accent4>
        <a:srgbClr val="FFCC33"/>
      </a:accent4>
      <a:accent5>
        <a:srgbClr val="DA3525"/>
      </a:accent5>
      <a:accent6>
        <a:srgbClr val="50489D"/>
      </a:accent6>
      <a:hlink>
        <a:srgbClr val="4881C3"/>
      </a:hlink>
      <a:folHlink>
        <a:srgbClr val="24B574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SLS-II_PPT_Template_Widescreen_wFooter_new" id="{B29EAB64-E8F0-FF4B-A307-BB39ADC8A07F}" vid="{372C21F3-BA56-7F48-8A9C-8C3D97E3191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6FCA86DADC0047BF0C3706765F4DAB" ma:contentTypeVersion="11" ma:contentTypeDescription="Create a new document." ma:contentTypeScope="" ma:versionID="aeb27280b6348798dd97e3920e71cb78">
  <xsd:schema xmlns:xsd="http://www.w3.org/2001/XMLSchema" xmlns:xs="http://www.w3.org/2001/XMLSchema" xmlns:p="http://schemas.microsoft.com/office/2006/metadata/properties" xmlns:ns2="6b1171d7-0e31-4d9a-84fb-66bed1ac3224" xmlns:ns3="57d7a6d9-109f-45e5-90bb-5aad0c3196e4" targetNamespace="http://schemas.microsoft.com/office/2006/metadata/properties" ma:root="true" ma:fieldsID="d22492207aaf24dd1b05ad29fcf4781f" ns2:_="" ns3:_="">
    <xsd:import namespace="6b1171d7-0e31-4d9a-84fb-66bed1ac3224"/>
    <xsd:import namespace="57d7a6d9-109f-45e5-90bb-5aad0c3196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1171d7-0e31-4d9a-84fb-66bed1ac32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d7a6d9-109f-45e5-90bb-5aad0c3196e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6CE3EA-5883-4F17-BB4E-ADE318DA911F}">
  <ds:schemaRefs>
    <ds:schemaRef ds:uri="57d7a6d9-109f-45e5-90bb-5aad0c3196e4"/>
    <ds:schemaRef ds:uri="http://schemas.microsoft.com/office/2006/documentManagement/types"/>
    <ds:schemaRef ds:uri="http://purl.org/dc/dcmitype/"/>
    <ds:schemaRef ds:uri="http://purl.org/dc/elements/1.1/"/>
    <ds:schemaRef ds:uri="6b1171d7-0e31-4d9a-84fb-66bed1ac3224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8D382C84-F57C-4651-904A-38F089CD60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FB7C7A-85D3-4AC5-80A3-A3AC57554D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1171d7-0e31-4d9a-84fb-66bed1ac3224"/>
    <ds:schemaRef ds:uri="57d7a6d9-109f-45e5-90bb-5aad0c3196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NSLS-II_PPT_Template_Widescreen_wFooter_new</Template>
  <TotalTime>18201</TotalTime>
  <Words>1908</Words>
  <Application>Microsoft Macintosh PowerPoint</Application>
  <PresentationFormat>Widescreen</PresentationFormat>
  <Paragraphs>245</Paragraphs>
  <Slides>33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Arial Black</vt:lpstr>
      <vt:lpstr>Calibri</vt:lpstr>
      <vt:lpstr>Cambria Math</vt:lpstr>
      <vt:lpstr>Roboto</vt:lpstr>
      <vt:lpstr>Times New Roman</vt:lpstr>
      <vt:lpstr>BNL</vt:lpstr>
      <vt:lpstr>Sample preparation and sample environments</vt:lpstr>
      <vt:lpstr>Why talking about sample preparation?</vt:lpstr>
      <vt:lpstr>Best approach </vt:lpstr>
      <vt:lpstr>Sample preparation – victim of XAS popularity</vt:lpstr>
      <vt:lpstr>Detection methods: transmission vs. fluorescence</vt:lpstr>
      <vt:lpstr>Sample size</vt:lpstr>
      <vt:lpstr>Uniformity is the key!!</vt:lpstr>
      <vt:lpstr>Uniformity is the key!! (cont.)</vt:lpstr>
      <vt:lpstr>Sample preparation for transmission experiments</vt:lpstr>
      <vt:lpstr>Sample preparation for transmission experiment</vt:lpstr>
      <vt:lpstr>Making pellets</vt:lpstr>
      <vt:lpstr>Making pellets</vt:lpstr>
      <vt:lpstr>Other sample prep methods</vt:lpstr>
      <vt:lpstr>Other powder sample prep methods</vt:lpstr>
      <vt:lpstr>When to measure in fluorescence</vt:lpstr>
      <vt:lpstr>Self-absorption in fluorescence measurement</vt:lpstr>
      <vt:lpstr>Fluorescence measurements best practices</vt:lpstr>
      <vt:lpstr>Thin films</vt:lpstr>
      <vt:lpstr>Liquid samples</vt:lpstr>
      <vt:lpstr>Drop casting</vt:lpstr>
      <vt:lpstr>Sample environments</vt:lpstr>
      <vt:lpstr>Klausen (capillary) flow cell</vt:lpstr>
      <vt:lpstr>Another capillary flow cell</vt:lpstr>
      <vt:lpstr>Other temperature cells (commercial)</vt:lpstr>
      <vt:lpstr>Other temperature cell </vt:lpstr>
      <vt:lpstr>Electrochemical cells</vt:lpstr>
      <vt:lpstr>Battery holders</vt:lpstr>
      <vt:lpstr>Cryostats</vt:lpstr>
      <vt:lpstr>High pressure gas and liquid cells</vt:lpstr>
      <vt:lpstr>Really high pressure cell</vt:lpstr>
      <vt:lpstr>Liquid jet</vt:lpstr>
      <vt:lpstr>Conclusions</vt:lpstr>
      <vt:lpstr>Best approach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Laasch, Ricarda</dc:creator>
  <cp:keywords/>
  <dc:description/>
  <cp:lastModifiedBy>Stavitski, Eli</cp:lastModifiedBy>
  <cp:revision>4</cp:revision>
  <cp:lastPrinted>2023-09-28T17:59:57Z</cp:lastPrinted>
  <dcterms:created xsi:type="dcterms:W3CDTF">2022-01-24T21:38:03Z</dcterms:created>
  <dcterms:modified xsi:type="dcterms:W3CDTF">2023-10-10T17:55:55Z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0x010100016FCA86DADC0047BF0C3706765F4DAB</vt:lpwstr>
  </property>
</Properties>
</file>